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5" autoAdjust="0"/>
    <p:restoredTop sz="94660"/>
  </p:normalViewPr>
  <p:slideViewPr>
    <p:cSldViewPr>
      <p:cViewPr varScale="1">
        <p:scale>
          <a:sx n="126" d="100"/>
          <a:sy n="126" d="100"/>
        </p:scale>
        <p:origin x="-348"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61C3AF-BC7F-412E-A282-B5CF84096596}" type="datetimeFigureOut">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7D3D3-24B6-4B0E-AA00-99B2BB1FF3F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61C3AF-BC7F-412E-A282-B5CF84096596}" type="datetimeFigureOut">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7D3D3-24B6-4B0E-AA00-99B2BB1FF3F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61C3AF-BC7F-412E-A282-B5CF84096596}" type="datetimeFigureOut">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7D3D3-24B6-4B0E-AA00-99B2BB1FF3F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61C3AF-BC7F-412E-A282-B5CF84096596}" type="datetimeFigureOut">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7D3D3-24B6-4B0E-AA00-99B2BB1FF3F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61C3AF-BC7F-412E-A282-B5CF84096596}" type="datetimeFigureOut">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7D3D3-24B6-4B0E-AA00-99B2BB1FF3F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661C3AF-BC7F-412E-A282-B5CF84096596}" type="datetimeFigureOut">
              <a:rPr lang="en-US" smtClean="0"/>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7D3D3-24B6-4B0E-AA00-99B2BB1FF3F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61C3AF-BC7F-412E-A282-B5CF84096596}" type="datetimeFigureOut">
              <a:rPr lang="en-US" smtClean="0"/>
              <a:t>12/15/2015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97D3D3-24B6-4B0E-AA00-99B2BB1FF3F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61C3AF-BC7F-412E-A282-B5CF84096596}" type="datetimeFigureOut">
              <a:rPr lang="en-US" smtClean="0"/>
              <a:t>12/15/2015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7D3D3-24B6-4B0E-AA00-99B2BB1FF3F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61C3AF-BC7F-412E-A282-B5CF84096596}" type="datetimeFigureOut">
              <a:rPr lang="en-US" smtClean="0"/>
              <a:t>12/15/2015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97D3D3-24B6-4B0E-AA00-99B2BB1FF3F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61C3AF-BC7F-412E-A282-B5CF84096596}" type="datetimeFigureOut">
              <a:rPr lang="en-US" smtClean="0"/>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7D3D3-24B6-4B0E-AA00-99B2BB1FF3F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61C3AF-BC7F-412E-A282-B5CF84096596}" type="datetimeFigureOut">
              <a:rPr lang="en-US" smtClean="0"/>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7D3D3-24B6-4B0E-AA00-99B2BB1FF3F6}" type="slidenum">
              <a:rPr lang="en-US" smtClean="0"/>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7661C3AF-BC7F-412E-A282-B5CF84096596}" type="datetimeFigureOut">
              <a:rPr lang="en-US" smtClean="0"/>
              <a:t>12/15/2015</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5B97D3D3-24B6-4B0E-AA00-99B2BB1FF3F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
            <a:ext cx="7117180" cy="990600"/>
          </a:xfrm>
        </p:spPr>
        <p:txBody>
          <a:bodyPr/>
          <a:lstStyle/>
          <a:p>
            <a:pPr algn="ctr"/>
            <a:r>
              <a:rPr lang="en-US" b="1" i="1" dirty="0" smtClean="0"/>
              <a:t>JUDETUL TULCEA</a:t>
            </a:r>
            <a:endParaRPr lang="en-US" b="1" i="1" dirty="0"/>
          </a:p>
        </p:txBody>
      </p:sp>
      <p:sp>
        <p:nvSpPr>
          <p:cNvPr id="3" name="Subtitle 2"/>
          <p:cNvSpPr>
            <a:spLocks noGrp="1"/>
          </p:cNvSpPr>
          <p:nvPr>
            <p:ph type="subTitle" idx="1"/>
          </p:nvPr>
        </p:nvSpPr>
        <p:spPr>
          <a:xfrm>
            <a:off x="381000" y="1133554"/>
            <a:ext cx="7745622" cy="2981246"/>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Acest</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judet</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se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afla</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in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zona</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de SUD-EST a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Romaniei</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in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regiunea</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Dobrogea</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p>
          <a:p>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Judetul</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Tulcea</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s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bucura</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de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prezenta</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Deltei</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Dunarii</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delta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ocupa</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50% din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suprafata</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judetului</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fiind</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unica</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delta din Europa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biodiversitatea</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fiind</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variata</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p>
          <a:p>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Clima</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aici</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este</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temperat</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continentala</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verile</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fiind</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calde</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si</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iernile</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aspre</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datorita</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prezentei</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vantului</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ce</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ate </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din NORD-</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est</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numit</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Crivat</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p>
        </p:txBody>
      </p:sp>
      <p:sp>
        <p:nvSpPr>
          <p:cNvPr id="4" name="Rectangle 3"/>
          <p:cNvSpPr/>
          <p:nvPr/>
        </p:nvSpPr>
        <p:spPr>
          <a:xfrm>
            <a:off x="2516490" y="4560665"/>
            <a:ext cx="3048000" cy="21336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36157" y="4677170"/>
            <a:ext cx="1676400" cy="213359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426620" y="4677169"/>
            <a:ext cx="1524000" cy="2120375"/>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988939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7" dur="1000"/>
                                        <p:tgtEl>
                                          <p:spTgt spid="3">
                                            <p:txEl>
                                              <p:pRg st="0" end="0"/>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2" dur="1000"/>
                                        <p:tgtEl>
                                          <p:spTgt spid="3">
                                            <p:txEl>
                                              <p:pRg st="1" end="1"/>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7" dur="10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1000" fill="hold"/>
                                        <p:tgtEl>
                                          <p:spTgt spid="5"/>
                                        </p:tgtEl>
                                        <p:attrNameLst>
                                          <p:attrName>ppt_w</p:attrName>
                                        </p:attrNameLst>
                                      </p:cBhvr>
                                      <p:tavLst>
                                        <p:tav tm="0">
                                          <p:val>
                                            <p:fltVal val="0"/>
                                          </p:val>
                                        </p:tav>
                                        <p:tav tm="100000">
                                          <p:val>
                                            <p:strVal val="#ppt_w"/>
                                          </p:val>
                                        </p:tav>
                                      </p:tavLst>
                                    </p:anim>
                                    <p:anim calcmode="lin" valueType="num">
                                      <p:cBhvr>
                                        <p:cTn id="50" dur="1000" fill="hold"/>
                                        <p:tgtEl>
                                          <p:spTgt spid="5"/>
                                        </p:tgtEl>
                                        <p:attrNameLst>
                                          <p:attrName>ppt_h</p:attrName>
                                        </p:attrNameLst>
                                      </p:cBhvr>
                                      <p:tavLst>
                                        <p:tav tm="0">
                                          <p:val>
                                            <p:fltVal val="0"/>
                                          </p:val>
                                        </p:tav>
                                        <p:tav tm="100000">
                                          <p:val>
                                            <p:strVal val="#ppt_h"/>
                                          </p:val>
                                        </p:tav>
                                      </p:tavLst>
                                    </p:anim>
                                    <p:anim calcmode="lin" valueType="num">
                                      <p:cBhvr>
                                        <p:cTn id="51" dur="1000" fill="hold"/>
                                        <p:tgtEl>
                                          <p:spTgt spid="5"/>
                                        </p:tgtEl>
                                        <p:attrNameLst>
                                          <p:attrName>style.rotation</p:attrName>
                                        </p:attrNameLst>
                                      </p:cBhvr>
                                      <p:tavLst>
                                        <p:tav tm="0">
                                          <p:val>
                                            <p:fltVal val="90"/>
                                          </p:val>
                                        </p:tav>
                                        <p:tav tm="100000">
                                          <p:val>
                                            <p:fltVal val="0"/>
                                          </p:val>
                                        </p:tav>
                                      </p:tavLst>
                                    </p:anim>
                                    <p:animEffect transition="in" filter="fade">
                                      <p:cBhvr>
                                        <p:cTn id="52" dur="1000"/>
                                        <p:tgtEl>
                                          <p:spTgt spid="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1000" fill="hold"/>
                                        <p:tgtEl>
                                          <p:spTgt spid="6"/>
                                        </p:tgtEl>
                                        <p:attrNameLst>
                                          <p:attrName>ppt_w</p:attrName>
                                        </p:attrNameLst>
                                      </p:cBhvr>
                                      <p:tavLst>
                                        <p:tav tm="0">
                                          <p:val>
                                            <p:fltVal val="0"/>
                                          </p:val>
                                        </p:tav>
                                        <p:tav tm="100000">
                                          <p:val>
                                            <p:strVal val="#ppt_w"/>
                                          </p:val>
                                        </p:tav>
                                      </p:tavLst>
                                    </p:anim>
                                    <p:anim calcmode="lin" valueType="num">
                                      <p:cBhvr>
                                        <p:cTn id="56" dur="1000" fill="hold"/>
                                        <p:tgtEl>
                                          <p:spTgt spid="6"/>
                                        </p:tgtEl>
                                        <p:attrNameLst>
                                          <p:attrName>ppt_h</p:attrName>
                                        </p:attrNameLst>
                                      </p:cBhvr>
                                      <p:tavLst>
                                        <p:tav tm="0">
                                          <p:val>
                                            <p:fltVal val="0"/>
                                          </p:val>
                                        </p:tav>
                                        <p:tav tm="100000">
                                          <p:val>
                                            <p:strVal val="#ppt_h"/>
                                          </p:val>
                                        </p:tav>
                                      </p:tavLst>
                                    </p:anim>
                                    <p:anim calcmode="lin" valueType="num">
                                      <p:cBhvr>
                                        <p:cTn id="57" dur="1000" fill="hold"/>
                                        <p:tgtEl>
                                          <p:spTgt spid="6"/>
                                        </p:tgtEl>
                                        <p:attrNameLst>
                                          <p:attrName>style.rotation</p:attrName>
                                        </p:attrNameLst>
                                      </p:cBhvr>
                                      <p:tavLst>
                                        <p:tav tm="0">
                                          <p:val>
                                            <p:fltVal val="90"/>
                                          </p:val>
                                        </p:tav>
                                        <p:tav tm="100000">
                                          <p:val>
                                            <p:fltVal val="0"/>
                                          </p:val>
                                        </p:tav>
                                      </p:tavLst>
                                    </p:anim>
                                    <p:animEffect transition="in" filter="fade">
                                      <p:cBhvr>
                                        <p:cTn id="5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76201"/>
            <a:ext cx="7125113" cy="533400"/>
          </a:xfrm>
        </p:spPr>
        <p:txBody>
          <a:bodyPr/>
          <a:lstStyle/>
          <a:p>
            <a:pPr algn="ctr"/>
            <a:r>
              <a:rPr lang="en-US" b="1" i="1" dirty="0" smtClean="0"/>
              <a:t>THE END</a:t>
            </a:r>
            <a:endParaRPr lang="en-US" b="1" i="1" dirty="0"/>
          </a:p>
        </p:txBody>
      </p:sp>
      <p:sp>
        <p:nvSpPr>
          <p:cNvPr id="3" name="Content Placeholder 2"/>
          <p:cNvSpPr>
            <a:spLocks noGrp="1"/>
          </p:cNvSpPr>
          <p:nvPr>
            <p:ph idx="1"/>
          </p:nvPr>
        </p:nvSpPr>
        <p:spPr>
          <a:xfrm>
            <a:off x="1524000" y="914400"/>
            <a:ext cx="6610555" cy="5970049"/>
          </a:xfrm>
        </p:spPr>
        <p:txBody>
          <a:bodyPr/>
          <a:lstStyle/>
          <a:p>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Prezentare</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facuta</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de Marian Florin-Gabriel</a:t>
            </a:r>
          </a:p>
          <a:p>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Clasa</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 11a G</a:t>
            </a:r>
          </a:p>
          <a:p>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An </a:t>
            </a:r>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scolar</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p>
          <a:p>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Colegiul</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Economic Delta </a:t>
            </a:r>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Dunarii</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Tulcea</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78400455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34" presetClass="emph" presetSubtype="0" fill="hold" grpId="0" nodeType="afterEffect">
                                  <p:stCondLst>
                                    <p:cond delay="0"/>
                                  </p:stCondLst>
                                  <p:iterate type="lt">
                                    <p:tmPct val="10000"/>
                                  </p:iterate>
                                  <p:childTnLst>
                                    <p:animMotion origin="layout" path="M 0.0 0.0 L 0.0 -0.07213" pathEditMode="relative" ptsTypes="">
                                      <p:cBhvr>
                                        <p:cTn id="10" dur="500" accel="50000" decel="50000" autoRev="1" fill="hold">
                                          <p:stCondLst>
                                            <p:cond delay="0"/>
                                          </p:stCondLst>
                                        </p:cTn>
                                        <p:tgtEl>
                                          <p:spTgt spid="3">
                                            <p:txEl>
                                              <p:pRg st="0" end="0"/>
                                            </p:txEl>
                                          </p:spTgt>
                                        </p:tgtEl>
                                        <p:attrNameLst>
                                          <p:attrName>ppt_x</p:attrName>
                                          <p:attrName>ppt_y</p:attrName>
                                        </p:attrNameLst>
                                      </p:cBhvr>
                                    </p:animMotion>
                                    <p:animRot by="1500000">
                                      <p:cBhvr>
                                        <p:cTn id="11" dur="250" fill="hold">
                                          <p:stCondLst>
                                            <p:cond delay="0"/>
                                          </p:stCondLst>
                                        </p:cTn>
                                        <p:tgtEl>
                                          <p:spTgt spid="3">
                                            <p:txEl>
                                              <p:pRg st="0" end="0"/>
                                            </p:txEl>
                                          </p:spTgt>
                                        </p:tgtEl>
                                        <p:attrNameLst>
                                          <p:attrName>r</p:attrName>
                                        </p:attrNameLst>
                                      </p:cBhvr>
                                    </p:animRot>
                                    <p:animRot by="-1500000">
                                      <p:cBhvr>
                                        <p:cTn id="12" dur="250" fill="hold">
                                          <p:stCondLst>
                                            <p:cond delay="250"/>
                                          </p:stCondLst>
                                        </p:cTn>
                                        <p:tgtEl>
                                          <p:spTgt spid="3">
                                            <p:txEl>
                                              <p:pRg st="0" end="0"/>
                                            </p:txEl>
                                          </p:spTgt>
                                        </p:tgtEl>
                                        <p:attrNameLst>
                                          <p:attrName>r</p:attrName>
                                        </p:attrNameLst>
                                      </p:cBhvr>
                                    </p:animRot>
                                    <p:animRot by="-1500000">
                                      <p:cBhvr>
                                        <p:cTn id="13" dur="250" fill="hold">
                                          <p:stCondLst>
                                            <p:cond delay="500"/>
                                          </p:stCondLst>
                                        </p:cTn>
                                        <p:tgtEl>
                                          <p:spTgt spid="3">
                                            <p:txEl>
                                              <p:pRg st="0" end="0"/>
                                            </p:txEl>
                                          </p:spTgt>
                                        </p:tgtEl>
                                        <p:attrNameLst>
                                          <p:attrName>r</p:attrName>
                                        </p:attrNameLst>
                                      </p:cBhvr>
                                    </p:animRot>
                                    <p:animRot by="1500000">
                                      <p:cBhvr>
                                        <p:cTn id="14" dur="250" fill="hold">
                                          <p:stCondLst>
                                            <p:cond delay="750"/>
                                          </p:stCondLst>
                                        </p:cTn>
                                        <p:tgtEl>
                                          <p:spTgt spid="3">
                                            <p:txEl>
                                              <p:pRg st="0" end="0"/>
                                            </p:txEl>
                                          </p:spTgt>
                                        </p:tgtEl>
                                        <p:attrNameLst>
                                          <p:attrName>r</p:attrName>
                                        </p:attrNameLst>
                                      </p:cBhvr>
                                    </p:animRot>
                                  </p:childTnLst>
                                </p:cTn>
                              </p:par>
                              <p:par>
                                <p:cTn id="15" presetID="34" presetClass="emph" presetSubtype="0" fill="hold" grpId="0" nodeType="withEffect">
                                  <p:stCondLst>
                                    <p:cond delay="0"/>
                                  </p:stCondLst>
                                  <p:iterate type="lt">
                                    <p:tmPct val="10000"/>
                                  </p:iterate>
                                  <p:childTnLst>
                                    <p:animMotion origin="layout" path="M 0.0 0.0 L 0.0 -0.07213" pathEditMode="relative" ptsTypes="">
                                      <p:cBhvr>
                                        <p:cTn id="16" dur="500" accel="50000" decel="50000" autoRev="1" fill="hold">
                                          <p:stCondLst>
                                            <p:cond delay="0"/>
                                          </p:stCondLst>
                                        </p:cTn>
                                        <p:tgtEl>
                                          <p:spTgt spid="3">
                                            <p:txEl>
                                              <p:pRg st="1" end="1"/>
                                            </p:txEl>
                                          </p:spTgt>
                                        </p:tgtEl>
                                        <p:attrNameLst>
                                          <p:attrName>ppt_x</p:attrName>
                                          <p:attrName>ppt_y</p:attrName>
                                        </p:attrNameLst>
                                      </p:cBhvr>
                                    </p:animMotion>
                                    <p:animRot by="1500000">
                                      <p:cBhvr>
                                        <p:cTn id="17" dur="250" fill="hold">
                                          <p:stCondLst>
                                            <p:cond delay="0"/>
                                          </p:stCondLst>
                                        </p:cTn>
                                        <p:tgtEl>
                                          <p:spTgt spid="3">
                                            <p:txEl>
                                              <p:pRg st="1" end="1"/>
                                            </p:txEl>
                                          </p:spTgt>
                                        </p:tgtEl>
                                        <p:attrNameLst>
                                          <p:attrName>r</p:attrName>
                                        </p:attrNameLst>
                                      </p:cBhvr>
                                    </p:animRot>
                                    <p:animRot by="-1500000">
                                      <p:cBhvr>
                                        <p:cTn id="18" dur="250" fill="hold">
                                          <p:stCondLst>
                                            <p:cond delay="250"/>
                                          </p:stCondLst>
                                        </p:cTn>
                                        <p:tgtEl>
                                          <p:spTgt spid="3">
                                            <p:txEl>
                                              <p:pRg st="1" end="1"/>
                                            </p:txEl>
                                          </p:spTgt>
                                        </p:tgtEl>
                                        <p:attrNameLst>
                                          <p:attrName>r</p:attrName>
                                        </p:attrNameLst>
                                      </p:cBhvr>
                                    </p:animRot>
                                    <p:animRot by="-1500000">
                                      <p:cBhvr>
                                        <p:cTn id="19" dur="250" fill="hold">
                                          <p:stCondLst>
                                            <p:cond delay="500"/>
                                          </p:stCondLst>
                                        </p:cTn>
                                        <p:tgtEl>
                                          <p:spTgt spid="3">
                                            <p:txEl>
                                              <p:pRg st="1" end="1"/>
                                            </p:txEl>
                                          </p:spTgt>
                                        </p:tgtEl>
                                        <p:attrNameLst>
                                          <p:attrName>r</p:attrName>
                                        </p:attrNameLst>
                                      </p:cBhvr>
                                    </p:animRot>
                                    <p:animRot by="1500000">
                                      <p:cBhvr>
                                        <p:cTn id="20" dur="250" fill="hold">
                                          <p:stCondLst>
                                            <p:cond delay="750"/>
                                          </p:stCondLst>
                                        </p:cTn>
                                        <p:tgtEl>
                                          <p:spTgt spid="3">
                                            <p:txEl>
                                              <p:pRg st="1" end="1"/>
                                            </p:txEl>
                                          </p:spTgt>
                                        </p:tgtEl>
                                        <p:attrNameLst>
                                          <p:attrName>r</p:attrName>
                                        </p:attrNameLst>
                                      </p:cBhvr>
                                    </p:animRot>
                                  </p:childTnLst>
                                </p:cTn>
                              </p:par>
                              <p:par>
                                <p:cTn id="21" presetID="34" presetClass="emph" presetSubtype="0" fill="hold" grpId="0" nodeType="withEffect">
                                  <p:stCondLst>
                                    <p:cond delay="0"/>
                                  </p:stCondLst>
                                  <p:iterate type="lt">
                                    <p:tmPct val="10000"/>
                                  </p:iterate>
                                  <p:childTnLst>
                                    <p:animMotion origin="layout" path="M 0.0 0.0 L 0.0 -0.07213" pathEditMode="relative" ptsTypes="">
                                      <p:cBhvr>
                                        <p:cTn id="22" dur="500" accel="50000" decel="50000" autoRev="1" fill="hold">
                                          <p:stCondLst>
                                            <p:cond delay="0"/>
                                          </p:stCondLst>
                                        </p:cTn>
                                        <p:tgtEl>
                                          <p:spTgt spid="3">
                                            <p:txEl>
                                              <p:pRg st="2" end="2"/>
                                            </p:txEl>
                                          </p:spTgt>
                                        </p:tgtEl>
                                        <p:attrNameLst>
                                          <p:attrName>ppt_x</p:attrName>
                                          <p:attrName>ppt_y</p:attrName>
                                        </p:attrNameLst>
                                      </p:cBhvr>
                                    </p:animMotion>
                                    <p:animRot by="1500000">
                                      <p:cBhvr>
                                        <p:cTn id="23" dur="250" fill="hold">
                                          <p:stCondLst>
                                            <p:cond delay="0"/>
                                          </p:stCondLst>
                                        </p:cTn>
                                        <p:tgtEl>
                                          <p:spTgt spid="3">
                                            <p:txEl>
                                              <p:pRg st="2" end="2"/>
                                            </p:txEl>
                                          </p:spTgt>
                                        </p:tgtEl>
                                        <p:attrNameLst>
                                          <p:attrName>r</p:attrName>
                                        </p:attrNameLst>
                                      </p:cBhvr>
                                    </p:animRot>
                                    <p:animRot by="-1500000">
                                      <p:cBhvr>
                                        <p:cTn id="24" dur="250" fill="hold">
                                          <p:stCondLst>
                                            <p:cond delay="250"/>
                                          </p:stCondLst>
                                        </p:cTn>
                                        <p:tgtEl>
                                          <p:spTgt spid="3">
                                            <p:txEl>
                                              <p:pRg st="2" end="2"/>
                                            </p:txEl>
                                          </p:spTgt>
                                        </p:tgtEl>
                                        <p:attrNameLst>
                                          <p:attrName>r</p:attrName>
                                        </p:attrNameLst>
                                      </p:cBhvr>
                                    </p:animRot>
                                    <p:animRot by="-1500000">
                                      <p:cBhvr>
                                        <p:cTn id="25" dur="250" fill="hold">
                                          <p:stCondLst>
                                            <p:cond delay="500"/>
                                          </p:stCondLst>
                                        </p:cTn>
                                        <p:tgtEl>
                                          <p:spTgt spid="3">
                                            <p:txEl>
                                              <p:pRg st="2" end="2"/>
                                            </p:txEl>
                                          </p:spTgt>
                                        </p:tgtEl>
                                        <p:attrNameLst>
                                          <p:attrName>r</p:attrName>
                                        </p:attrNameLst>
                                      </p:cBhvr>
                                    </p:animRot>
                                    <p:animRot by="1500000">
                                      <p:cBhvr>
                                        <p:cTn id="26" dur="250" fill="hold">
                                          <p:stCondLst>
                                            <p:cond delay="750"/>
                                          </p:stCondLst>
                                        </p:cTn>
                                        <p:tgtEl>
                                          <p:spTgt spid="3">
                                            <p:txEl>
                                              <p:pRg st="2" end="2"/>
                                            </p:txEl>
                                          </p:spTgt>
                                        </p:tgtEl>
                                        <p:attrNameLst>
                                          <p:attrName>r</p:attrName>
                                        </p:attrNameLst>
                                      </p:cBhvr>
                                    </p:animRot>
                                  </p:childTnLst>
                                </p:cTn>
                              </p:par>
                              <p:par>
                                <p:cTn id="27" presetID="34" presetClass="emph" presetSubtype="0" fill="hold" grpId="0" nodeType="withEffect">
                                  <p:stCondLst>
                                    <p:cond delay="0"/>
                                  </p:stCondLst>
                                  <p:iterate type="lt">
                                    <p:tmPct val="10000"/>
                                  </p:iterate>
                                  <p:childTnLst>
                                    <p:animMotion origin="layout" path="M 0.0 0.0 L 0.0 -0.07213" pathEditMode="relative" ptsTypes="">
                                      <p:cBhvr>
                                        <p:cTn id="28" dur="500" accel="50000" decel="50000" autoRev="1" fill="hold">
                                          <p:stCondLst>
                                            <p:cond delay="0"/>
                                          </p:stCondLst>
                                        </p:cTn>
                                        <p:tgtEl>
                                          <p:spTgt spid="3">
                                            <p:txEl>
                                              <p:pRg st="3" end="3"/>
                                            </p:txEl>
                                          </p:spTgt>
                                        </p:tgtEl>
                                        <p:attrNameLst>
                                          <p:attrName>ppt_x</p:attrName>
                                          <p:attrName>ppt_y</p:attrName>
                                        </p:attrNameLst>
                                      </p:cBhvr>
                                    </p:animMotion>
                                    <p:animRot by="1500000">
                                      <p:cBhvr>
                                        <p:cTn id="29" dur="250" fill="hold">
                                          <p:stCondLst>
                                            <p:cond delay="0"/>
                                          </p:stCondLst>
                                        </p:cTn>
                                        <p:tgtEl>
                                          <p:spTgt spid="3">
                                            <p:txEl>
                                              <p:pRg st="3" end="3"/>
                                            </p:txEl>
                                          </p:spTgt>
                                        </p:tgtEl>
                                        <p:attrNameLst>
                                          <p:attrName>r</p:attrName>
                                        </p:attrNameLst>
                                      </p:cBhvr>
                                    </p:animRot>
                                    <p:animRot by="-1500000">
                                      <p:cBhvr>
                                        <p:cTn id="30" dur="250" fill="hold">
                                          <p:stCondLst>
                                            <p:cond delay="250"/>
                                          </p:stCondLst>
                                        </p:cTn>
                                        <p:tgtEl>
                                          <p:spTgt spid="3">
                                            <p:txEl>
                                              <p:pRg st="3" end="3"/>
                                            </p:txEl>
                                          </p:spTgt>
                                        </p:tgtEl>
                                        <p:attrNameLst>
                                          <p:attrName>r</p:attrName>
                                        </p:attrNameLst>
                                      </p:cBhvr>
                                    </p:animRot>
                                    <p:animRot by="-1500000">
                                      <p:cBhvr>
                                        <p:cTn id="31" dur="250" fill="hold">
                                          <p:stCondLst>
                                            <p:cond delay="500"/>
                                          </p:stCondLst>
                                        </p:cTn>
                                        <p:tgtEl>
                                          <p:spTgt spid="3">
                                            <p:txEl>
                                              <p:pRg st="3" end="3"/>
                                            </p:txEl>
                                          </p:spTgt>
                                        </p:tgtEl>
                                        <p:attrNameLst>
                                          <p:attrName>r</p:attrName>
                                        </p:attrNameLst>
                                      </p:cBhvr>
                                    </p:animRot>
                                    <p:animRot by="1500000">
                                      <p:cBhvr>
                                        <p:cTn id="32" dur="250" fill="hold">
                                          <p:stCondLst>
                                            <p:cond delay="75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71" y="1142999"/>
            <a:ext cx="8157226" cy="4572001"/>
          </a:xfrm>
        </p:spPr>
        <p:txBody>
          <a:bodyPr/>
          <a:lstStyle/>
          <a:p>
            <a:pPr marL="0" indent="0">
              <a:buNone/>
            </a:pP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Deasemenea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delta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reprezinta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un principal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punct</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de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atractie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pentru</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turisti</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Peisajul</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de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aici</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este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unul</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de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admirat</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pentru</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cei</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viziteaza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Rectangle 3"/>
          <p:cNvSpPr/>
          <p:nvPr/>
        </p:nvSpPr>
        <p:spPr>
          <a:xfrm>
            <a:off x="0" y="0"/>
            <a:ext cx="4191000" cy="304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724400" y="1260"/>
            <a:ext cx="4419600" cy="30467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60" y="3901314"/>
            <a:ext cx="4191000" cy="2971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724400" y="3886200"/>
            <a:ext cx="4419600" cy="297180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729360"/>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par>
                                <p:cTn id="17" presetID="45"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cTn>
                              </p:par>
                              <p:par>
                                <p:cTn id="22" presetID="45"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anim calcmode="lin" valueType="num">
                                      <p:cBhvr>
                                        <p:cTn id="25" dur="2000" fill="hold"/>
                                        <p:tgtEl>
                                          <p:spTgt spid="6"/>
                                        </p:tgtEl>
                                        <p:attrNameLst>
                                          <p:attrName>ppt_w</p:attrName>
                                        </p:attrNameLst>
                                      </p:cBhvr>
                                      <p:tavLst>
                                        <p:tav tm="0" fmla="#ppt_w*sin(2.5*pi*$)">
                                          <p:val>
                                            <p:fltVal val="0"/>
                                          </p:val>
                                        </p:tav>
                                        <p:tav tm="100000">
                                          <p:val>
                                            <p:fltVal val="1"/>
                                          </p:val>
                                        </p:tav>
                                      </p:tavLst>
                                    </p:anim>
                                    <p:anim calcmode="lin" valueType="num">
                                      <p:cBhvr>
                                        <p:cTn id="26" dur="2000" fill="hold"/>
                                        <p:tgtEl>
                                          <p:spTgt spid="6"/>
                                        </p:tgtEl>
                                        <p:attrNameLst>
                                          <p:attrName>ppt_h</p:attrName>
                                        </p:attrNameLst>
                                      </p:cBhvr>
                                      <p:tavLst>
                                        <p:tav tm="0">
                                          <p:val>
                                            <p:strVal val="#ppt_h"/>
                                          </p:val>
                                        </p:tav>
                                        <p:tav tm="100000">
                                          <p:val>
                                            <p:strVal val="#ppt_h"/>
                                          </p:val>
                                        </p:tav>
                                      </p:tavLst>
                                    </p:anim>
                                  </p:childTnLst>
                                </p:cTn>
                              </p:par>
                              <p:par>
                                <p:cTn id="27" presetID="45"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000"/>
                                        <p:tgtEl>
                                          <p:spTgt spid="8"/>
                                        </p:tgtEl>
                                      </p:cBhvr>
                                    </p:animEffect>
                                    <p:anim calcmode="lin" valueType="num">
                                      <p:cBhvr>
                                        <p:cTn id="30" dur="2000" fill="hold"/>
                                        <p:tgtEl>
                                          <p:spTgt spid="8"/>
                                        </p:tgtEl>
                                        <p:attrNameLst>
                                          <p:attrName>ppt_w</p:attrName>
                                        </p:attrNameLst>
                                      </p:cBhvr>
                                      <p:tavLst>
                                        <p:tav tm="0" fmla="#ppt_w*sin(2.5*pi*$)">
                                          <p:val>
                                            <p:fltVal val="0"/>
                                          </p:val>
                                        </p:tav>
                                        <p:tav tm="100000">
                                          <p:val>
                                            <p:fltVal val="1"/>
                                          </p:val>
                                        </p:tav>
                                      </p:tavLst>
                                    </p:anim>
                                    <p:anim calcmode="lin" valueType="num">
                                      <p:cBhvr>
                                        <p:cTn id="31"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15115"/>
            <a:ext cx="7125113" cy="746885"/>
          </a:xfrm>
        </p:spPr>
        <p:txBody>
          <a:bodyPr/>
          <a:lstStyle/>
          <a:p>
            <a:pPr algn="ctr"/>
            <a:r>
              <a:rPr lang="en-US" b="1" i="1" dirty="0" smtClean="0"/>
              <a:t>ORASUL TULCEA</a:t>
            </a:r>
            <a:endParaRPr lang="en-US" b="1" i="1" dirty="0"/>
          </a:p>
        </p:txBody>
      </p:sp>
      <p:sp>
        <p:nvSpPr>
          <p:cNvPr id="4" name="Rectangle 3"/>
          <p:cNvSpPr/>
          <p:nvPr/>
        </p:nvSpPr>
        <p:spPr>
          <a:xfrm>
            <a:off x="1" y="0"/>
            <a:ext cx="9144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557" y="0"/>
            <a:ext cx="9060243" cy="6172200"/>
          </a:xfrm>
        </p:spPr>
        <p:txBody>
          <a:bodyPr>
            <a:normAutofit/>
          </a:bodyPr>
          <a:lstStyle/>
          <a:p>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Istoria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orasului</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este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una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foarte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lunga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acesta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dateaza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inca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din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vremea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romana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si</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avea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denumirea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de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cetatea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AEGYSUS. Dar nu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avea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se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intoarca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prea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curand</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in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granitele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tarii</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caci</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fost</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preluat</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de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otomani</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r>
              <a:rPr lang="vi-VN" dirty="0">
                <a:ln w="18415" cmpd="sng">
                  <a:solidFill>
                    <a:srgbClr val="FFFFFF"/>
                  </a:solidFill>
                  <a:prstDash val="solid"/>
                </a:ln>
                <a:solidFill>
                  <a:srgbClr val="FFFFFF"/>
                </a:solidFill>
                <a:effectLst>
                  <a:outerShdw blurRad="63500" dir="3600000" algn="tl" rotWithShape="0">
                    <a:srgbClr val="000000">
                      <a:alpha val="70000"/>
                    </a:srgbClr>
                  </a:outerShdw>
                </a:effectLst>
              </a:rPr>
              <a:t> Tulcea era un oraş în plină dezvoltare, un nod naval şi comercial important în Balcani. Atât de important, încât Imperiul Otoman, care stăpânea pe atunci Dobrogea, a decis ca oraşul să fie reşedinţă de „Sangeac", adică un soi de reşedinţă de provincie. Odată cu ridicarea în rang, Tulcea avea nevoie de un Palat al Paşei, cunoscut sub numele de Konak.</a:t>
            </a:r>
          </a:p>
          <a:p>
            <a:r>
              <a:rPr lang="vi-VN" dirty="0">
                <a:ln w="18415" cmpd="sng">
                  <a:solidFill>
                    <a:srgbClr val="FFFFFF"/>
                  </a:solidFill>
                  <a:prstDash val="solid"/>
                </a:ln>
                <a:solidFill>
                  <a:srgbClr val="FFFFFF"/>
                </a:solidFill>
                <a:effectLst>
                  <a:outerShdw blurRad="63500" dir="3600000" algn="tl" rotWithShape="0">
                    <a:srgbClr val="000000">
                      <a:alpha val="70000"/>
                    </a:srgbClr>
                  </a:outerShdw>
                </a:effectLst>
              </a:rPr>
              <a:t>Palatul Paşei a fost ridicat aproape de port, pentru a putea fi văzut de pe corăbiile care treceau pe Dunăre, pentru a sublinia, încă o dată, faptul că viaţa la Tulcea este mai bună de când aici au ajuns turcii</a:t>
            </a:r>
            <a:r>
              <a:rPr lang="vi-VN"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Dupa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Dobrogea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intrat</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in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stapanirea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principatelor</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romanie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dealul</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monumentului</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devenit</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punct</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de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observatie</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pentru</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vedea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daca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turcii</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vin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a:ln w="18415" cmpd="sng">
                  <a:solidFill>
                    <a:srgbClr val="FFFFFF"/>
                  </a:solidFill>
                  <a:prstDash val="solid"/>
                </a:ln>
                <a:solidFill>
                  <a:srgbClr val="FFFFFF"/>
                </a:solidFill>
                <a:effectLst>
                  <a:outerShdw blurRad="63500" dir="3600000" algn="tl" rotWithShape="0">
                    <a:srgbClr val="000000">
                      <a:alpha val="70000"/>
                    </a:srgbClr>
                  </a:outerShdw>
                </a:effectLst>
              </a:rPr>
              <a:t>D</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unare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cu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corabiile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astfel</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au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fost</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sapate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retea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de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tuneluri</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prin</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oras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mai</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exista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si</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azi</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dar</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sunt</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inaccesibile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vi-VN"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87910467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33900" cy="25908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95600" y="2590800"/>
            <a:ext cx="3276600" cy="183446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60" y="2596468"/>
            <a:ext cx="2896860" cy="18288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72200" y="2596468"/>
            <a:ext cx="2971800" cy="18288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33900" y="0"/>
            <a:ext cx="4610100" cy="25908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60" y="4425268"/>
            <a:ext cx="4535160" cy="2432732"/>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33900" y="4425268"/>
            <a:ext cx="4610100" cy="2432732"/>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915881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25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grpId="0" nodeType="withEffect">
                                  <p:stCondLst>
                                    <p:cond delay="50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par>
                                <p:cTn id="23" presetID="31" presetClass="entr" presetSubtype="0" fill="hold" grpId="0" nodeType="withEffect">
                                  <p:stCondLst>
                                    <p:cond delay="75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2000"/>
                                        <p:tgtEl>
                                          <p:spTgt spid="6"/>
                                        </p:tgtEl>
                                      </p:cBhvr>
                                    </p:animEffect>
                                    <p:anim calcmode="lin" valueType="num">
                                      <p:cBhvr>
                                        <p:cTn id="34" dur="2000" fill="hold"/>
                                        <p:tgtEl>
                                          <p:spTgt spid="6"/>
                                        </p:tgtEl>
                                        <p:attrNameLst>
                                          <p:attrName>ppt_w</p:attrName>
                                        </p:attrNameLst>
                                      </p:cBhvr>
                                      <p:tavLst>
                                        <p:tav tm="0" fmla="#ppt_w*sin(2.5*pi*$)">
                                          <p:val>
                                            <p:fltVal val="0"/>
                                          </p:val>
                                        </p:tav>
                                        <p:tav tm="100000">
                                          <p:val>
                                            <p:fltVal val="1"/>
                                          </p:val>
                                        </p:tav>
                                      </p:tavLst>
                                    </p:anim>
                                    <p:anim calcmode="lin" valueType="num">
                                      <p:cBhvr>
                                        <p:cTn id="35" dur="2000" fill="hold"/>
                                        <p:tgtEl>
                                          <p:spTgt spid="6"/>
                                        </p:tgtEl>
                                        <p:attrNameLst>
                                          <p:attrName>ppt_h</p:attrName>
                                        </p:attrNameLst>
                                      </p:cBhvr>
                                      <p:tavLst>
                                        <p:tav tm="0">
                                          <p:val>
                                            <p:strVal val="#ppt_h"/>
                                          </p:val>
                                        </p:tav>
                                        <p:tav tm="100000">
                                          <p:val>
                                            <p:strVal val="#ppt_h"/>
                                          </p:val>
                                        </p:tav>
                                      </p:tavLst>
                                    </p:anim>
                                  </p:childTnLst>
                                </p:cTn>
                              </p:par>
                              <p:par>
                                <p:cTn id="36" presetID="45" presetClass="entr" presetSubtype="0" fill="hold" grpId="0" nodeType="withEffect">
                                  <p:stCondLst>
                                    <p:cond delay="25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2000"/>
                                        <p:tgtEl>
                                          <p:spTgt spid="5"/>
                                        </p:tgtEl>
                                      </p:cBhvr>
                                    </p:animEffect>
                                    <p:anim calcmode="lin" valueType="num">
                                      <p:cBhvr>
                                        <p:cTn id="39" dur="2000" fill="hold"/>
                                        <p:tgtEl>
                                          <p:spTgt spid="5"/>
                                        </p:tgtEl>
                                        <p:attrNameLst>
                                          <p:attrName>ppt_w</p:attrName>
                                        </p:attrNameLst>
                                      </p:cBhvr>
                                      <p:tavLst>
                                        <p:tav tm="0" fmla="#ppt_w*sin(2.5*pi*$)">
                                          <p:val>
                                            <p:fltVal val="0"/>
                                          </p:val>
                                        </p:tav>
                                        <p:tav tm="100000">
                                          <p:val>
                                            <p:fltVal val="1"/>
                                          </p:val>
                                        </p:tav>
                                      </p:tavLst>
                                    </p:anim>
                                    <p:anim calcmode="lin" valueType="num">
                                      <p:cBhvr>
                                        <p:cTn id="40" dur="2000" fill="hold"/>
                                        <p:tgtEl>
                                          <p:spTgt spid="5"/>
                                        </p:tgtEl>
                                        <p:attrNameLst>
                                          <p:attrName>ppt_h</p:attrName>
                                        </p:attrNameLst>
                                      </p:cBhvr>
                                      <p:tavLst>
                                        <p:tav tm="0">
                                          <p:val>
                                            <p:strVal val="#ppt_h"/>
                                          </p:val>
                                        </p:tav>
                                        <p:tav tm="100000">
                                          <p:val>
                                            <p:strVal val="#ppt_h"/>
                                          </p:val>
                                        </p:tav>
                                      </p:tavLst>
                                    </p:anim>
                                  </p:childTnLst>
                                </p:cTn>
                              </p:par>
                              <p:par>
                                <p:cTn id="41" presetID="45" presetClass="entr" presetSubtype="0" fill="hold" grpId="0" nodeType="withEffect">
                                  <p:stCondLst>
                                    <p:cond delay="50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2000"/>
                                        <p:tgtEl>
                                          <p:spTgt spid="7"/>
                                        </p:tgtEl>
                                      </p:cBhvr>
                                    </p:animEffect>
                                    <p:anim calcmode="lin" valueType="num">
                                      <p:cBhvr>
                                        <p:cTn id="44" dur="2000" fill="hold"/>
                                        <p:tgtEl>
                                          <p:spTgt spid="7"/>
                                        </p:tgtEl>
                                        <p:attrNameLst>
                                          <p:attrName>ppt_w</p:attrName>
                                        </p:attrNameLst>
                                      </p:cBhvr>
                                      <p:tavLst>
                                        <p:tav tm="0" fmla="#ppt_w*sin(2.5*pi*$)">
                                          <p:val>
                                            <p:fltVal val="0"/>
                                          </p:val>
                                        </p:tav>
                                        <p:tav tm="100000">
                                          <p:val>
                                            <p:fltVal val="1"/>
                                          </p:val>
                                        </p:tav>
                                      </p:tavLst>
                                    </p:anim>
                                    <p:anim calcmode="lin" valueType="num">
                                      <p:cBhvr>
                                        <p:cTn id="45"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8134555" cy="5858799"/>
          </a:xfrm>
        </p:spPr>
        <p:txBody>
          <a:bodyPr>
            <a:normAutofit lnSpcReduction="10000"/>
            <a:scene3d>
              <a:camera prst="orthographicFront"/>
              <a:lightRig rig="soft" dir="t">
                <a:rot lat="0" lon="0" rev="10800000"/>
              </a:lightRig>
            </a:scene3d>
            <a:sp3d>
              <a:bevelT w="27940" h="12700"/>
              <a:contourClr>
                <a:srgbClr val="DDDDDD"/>
              </a:contourClr>
            </a:sp3d>
          </a:bodyPr>
          <a:lstStyle/>
          <a:p>
            <a:pPr marL="0" indent="0">
              <a:buNone/>
            </a:pPr>
            <a:r>
              <a:rPr lang="en-US" b="1" spc="150" dirty="0" err="1" smtClean="0">
                <a:ln w="11430"/>
                <a:solidFill>
                  <a:srgbClr val="F8F8F8"/>
                </a:solidFill>
                <a:effectLst>
                  <a:outerShdw blurRad="25400" algn="tl" rotWithShape="0">
                    <a:srgbClr val="000000">
                      <a:alpha val="43000"/>
                    </a:srgbClr>
                  </a:outerShdw>
                </a:effectLst>
              </a:rPr>
              <a:t>Principalele</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activitati</a:t>
            </a:r>
            <a:r>
              <a:rPr lang="en-US" b="1" spc="150" dirty="0" smtClean="0">
                <a:ln w="11430"/>
                <a:solidFill>
                  <a:srgbClr val="F8F8F8"/>
                </a:solidFill>
                <a:effectLst>
                  <a:outerShdw blurRad="25400" algn="tl" rotWithShape="0">
                    <a:srgbClr val="000000">
                      <a:alpha val="43000"/>
                    </a:srgbClr>
                  </a:outerShdw>
                </a:effectLst>
              </a:rPr>
              <a:t> ale </a:t>
            </a:r>
            <a:r>
              <a:rPr lang="en-US" b="1" spc="150" dirty="0" err="1" smtClean="0">
                <a:ln w="11430"/>
                <a:solidFill>
                  <a:srgbClr val="F8F8F8"/>
                </a:solidFill>
                <a:effectLst>
                  <a:outerShdw blurRad="25400" algn="tl" rotWithShape="0">
                    <a:srgbClr val="000000">
                      <a:alpha val="43000"/>
                    </a:srgbClr>
                  </a:outerShdw>
                </a:effectLst>
              </a:rPr>
              <a:t>orasului</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sunt</a:t>
            </a:r>
            <a:r>
              <a:rPr lang="en-US" b="1" spc="150" dirty="0" smtClean="0">
                <a:ln w="11430"/>
                <a:solidFill>
                  <a:srgbClr val="F8F8F8"/>
                </a:solidFill>
                <a:effectLst>
                  <a:outerShdw blurRad="25400" algn="tl" rotWithShape="0">
                    <a:srgbClr val="000000">
                      <a:alpha val="43000"/>
                    </a:srgbClr>
                  </a:outerShdw>
                </a:effectLst>
              </a:rPr>
              <a:t>:</a:t>
            </a:r>
          </a:p>
          <a:p>
            <a:r>
              <a:rPr lang="en-US" b="1" spc="150" dirty="0" err="1" smtClean="0">
                <a:ln w="11430"/>
                <a:solidFill>
                  <a:srgbClr val="F8F8F8"/>
                </a:solidFill>
                <a:effectLst>
                  <a:outerShdw blurRad="25400" algn="tl" rotWithShape="0">
                    <a:srgbClr val="000000">
                      <a:alpha val="43000"/>
                    </a:srgbClr>
                  </a:outerShdw>
                </a:effectLst>
              </a:rPr>
              <a:t>Turismul</a:t>
            </a:r>
            <a:r>
              <a:rPr lang="en-US" b="1" spc="150" dirty="0" smtClean="0">
                <a:ln w="11430"/>
                <a:solidFill>
                  <a:srgbClr val="F8F8F8"/>
                </a:solidFill>
                <a:effectLst>
                  <a:outerShdw blurRad="25400" algn="tl" rotWithShape="0">
                    <a:srgbClr val="000000">
                      <a:alpha val="43000"/>
                    </a:srgbClr>
                  </a:outerShdw>
                </a:effectLst>
              </a:rPr>
              <a:t> </a:t>
            </a:r>
          </a:p>
          <a:p>
            <a:r>
              <a:rPr lang="en-US" b="1" spc="150" dirty="0" err="1" smtClean="0">
                <a:ln w="11430"/>
                <a:solidFill>
                  <a:srgbClr val="F8F8F8"/>
                </a:solidFill>
                <a:effectLst>
                  <a:outerShdw blurRad="25400" algn="tl" rotWithShape="0">
                    <a:srgbClr val="000000">
                      <a:alpha val="43000"/>
                    </a:srgbClr>
                  </a:outerShdw>
                </a:effectLst>
              </a:rPr>
              <a:t>Industria</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metalurgica</a:t>
            </a:r>
            <a:endParaRPr lang="en-US" b="1" spc="150" dirty="0" smtClean="0">
              <a:ln w="11430"/>
              <a:solidFill>
                <a:srgbClr val="F8F8F8"/>
              </a:solidFill>
              <a:effectLst>
                <a:outerShdw blurRad="25400" algn="tl" rotWithShape="0">
                  <a:srgbClr val="000000">
                    <a:alpha val="43000"/>
                  </a:srgbClr>
                </a:outerShdw>
              </a:effectLst>
            </a:endParaRPr>
          </a:p>
          <a:p>
            <a:r>
              <a:rPr lang="en-US" b="1" spc="150" dirty="0" err="1" smtClean="0">
                <a:ln w="11430"/>
                <a:solidFill>
                  <a:srgbClr val="F8F8F8"/>
                </a:solidFill>
                <a:effectLst>
                  <a:outerShdw blurRad="25400" algn="tl" rotWithShape="0">
                    <a:srgbClr val="000000">
                      <a:alpha val="43000"/>
                    </a:srgbClr>
                  </a:outerShdw>
                </a:effectLst>
              </a:rPr>
              <a:t>Industria</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navala</a:t>
            </a:r>
            <a:endParaRPr lang="en-US" b="1" spc="150" dirty="0" smtClean="0">
              <a:ln w="11430"/>
              <a:solidFill>
                <a:srgbClr val="F8F8F8"/>
              </a:solidFill>
              <a:effectLst>
                <a:outerShdw blurRad="25400" algn="tl" rotWithShape="0">
                  <a:srgbClr val="000000">
                    <a:alpha val="43000"/>
                  </a:srgbClr>
                </a:outerShdw>
              </a:effectLst>
            </a:endParaRPr>
          </a:p>
          <a:p>
            <a:r>
              <a:rPr lang="en-US" b="1" spc="150" dirty="0" err="1">
                <a:ln w="11430"/>
                <a:solidFill>
                  <a:srgbClr val="F8F8F8"/>
                </a:solidFill>
                <a:effectLst>
                  <a:outerShdw blurRad="25400" algn="tl" rotWithShape="0">
                    <a:srgbClr val="000000">
                      <a:alpha val="43000"/>
                    </a:srgbClr>
                  </a:outerShdw>
                </a:effectLst>
              </a:rPr>
              <a:t>Productia</a:t>
            </a:r>
            <a:r>
              <a:rPr lang="en-US" b="1" spc="150" dirty="0">
                <a:ln w="11430"/>
                <a:solidFill>
                  <a:srgbClr val="F8F8F8"/>
                </a:solidFill>
                <a:effectLst>
                  <a:outerShdw blurRad="25400" algn="tl" rotWithShape="0">
                    <a:srgbClr val="000000">
                      <a:alpha val="43000"/>
                    </a:srgbClr>
                  </a:outerShdw>
                </a:effectLst>
              </a:rPr>
              <a:t> de </a:t>
            </a:r>
            <a:r>
              <a:rPr lang="en-US" b="1" spc="150" dirty="0" err="1">
                <a:ln w="11430"/>
                <a:solidFill>
                  <a:srgbClr val="F8F8F8"/>
                </a:solidFill>
                <a:effectLst>
                  <a:outerShdw blurRad="25400" algn="tl" rotWithShape="0">
                    <a:srgbClr val="000000">
                      <a:alpha val="43000"/>
                    </a:srgbClr>
                  </a:outerShdw>
                </a:effectLst>
              </a:rPr>
              <a:t>viuri</a:t>
            </a:r>
            <a:r>
              <a:rPr lang="en-US" b="1" spc="150" dirty="0">
                <a:ln w="11430"/>
                <a:solidFill>
                  <a:srgbClr val="F8F8F8"/>
                </a:solidFill>
                <a:effectLst>
                  <a:outerShdw blurRad="25400" algn="tl" rotWithShape="0">
                    <a:srgbClr val="000000">
                      <a:alpha val="43000"/>
                    </a:srgbClr>
                  </a:outerShdw>
                </a:effectLst>
              </a:rPr>
              <a:t> </a:t>
            </a:r>
            <a:r>
              <a:rPr lang="en-US" b="1" spc="150" dirty="0" err="1">
                <a:ln w="11430"/>
                <a:solidFill>
                  <a:srgbClr val="F8F8F8"/>
                </a:solidFill>
                <a:effectLst>
                  <a:outerShdw blurRad="25400" algn="tl" rotWithShape="0">
                    <a:srgbClr val="000000">
                      <a:alpha val="43000"/>
                    </a:srgbClr>
                  </a:outerShdw>
                </a:effectLst>
              </a:rPr>
              <a:t>dar</a:t>
            </a:r>
            <a:r>
              <a:rPr lang="en-US" b="1" spc="150" dirty="0">
                <a:ln w="11430"/>
                <a:solidFill>
                  <a:srgbClr val="F8F8F8"/>
                </a:solidFill>
                <a:effectLst>
                  <a:outerShdw blurRad="25400" algn="tl" rotWithShape="0">
                    <a:srgbClr val="000000">
                      <a:alpha val="43000"/>
                    </a:srgbClr>
                  </a:outerShdw>
                </a:effectLst>
              </a:rPr>
              <a:t> </a:t>
            </a:r>
            <a:r>
              <a:rPr lang="en-US" b="1" spc="150" dirty="0" err="1">
                <a:ln w="11430"/>
                <a:solidFill>
                  <a:srgbClr val="F8F8F8"/>
                </a:solidFill>
                <a:effectLst>
                  <a:outerShdw blurRad="25400" algn="tl" rotWithShape="0">
                    <a:srgbClr val="000000">
                      <a:alpha val="43000"/>
                    </a:srgbClr>
                  </a:outerShdw>
                </a:effectLst>
              </a:rPr>
              <a:t>cantitati</a:t>
            </a:r>
            <a:r>
              <a:rPr lang="en-US" b="1" spc="150" dirty="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mici</a:t>
            </a:r>
            <a:r>
              <a:rPr lang="en-US" b="1" spc="150" dirty="0" smtClean="0">
                <a:ln w="11430"/>
                <a:solidFill>
                  <a:srgbClr val="F8F8F8"/>
                </a:solidFill>
                <a:effectLst>
                  <a:outerShdw blurRad="25400" algn="tl" rotWithShape="0">
                    <a:srgbClr val="000000">
                      <a:alpha val="43000"/>
                    </a:srgbClr>
                  </a:outerShdw>
                </a:effectLst>
              </a:rPr>
              <a:t>.</a:t>
            </a:r>
          </a:p>
          <a:p>
            <a:endParaRPr lang="en-US" b="1" spc="150" dirty="0" smtClean="0">
              <a:ln w="11430"/>
              <a:solidFill>
                <a:srgbClr val="F8F8F8"/>
              </a:solidFill>
              <a:effectLst>
                <a:outerShdw blurRad="25400" algn="tl" rotWithShape="0">
                  <a:srgbClr val="000000">
                    <a:alpha val="43000"/>
                  </a:srgbClr>
                </a:outerShdw>
              </a:effectLst>
            </a:endParaRPr>
          </a:p>
          <a:p>
            <a:pPr marL="0" indent="0">
              <a:buNone/>
            </a:pPr>
            <a:r>
              <a:rPr lang="en-US" b="1" spc="150" dirty="0" err="1" smtClean="0">
                <a:ln w="11430"/>
                <a:solidFill>
                  <a:srgbClr val="F8F8F8"/>
                </a:solidFill>
                <a:effectLst>
                  <a:outerShdw blurRad="25400" algn="tl" rotWithShape="0">
                    <a:srgbClr val="000000">
                      <a:alpha val="43000"/>
                    </a:srgbClr>
                  </a:outerShdw>
                </a:effectLst>
              </a:rPr>
              <a:t>Datorita</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Deltei</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Dunarii</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Tulcea</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este</a:t>
            </a:r>
            <a:r>
              <a:rPr lang="en-US" b="1" spc="150" dirty="0" smtClean="0">
                <a:ln w="11430"/>
                <a:solidFill>
                  <a:srgbClr val="F8F8F8"/>
                </a:solidFill>
                <a:effectLst>
                  <a:outerShdw blurRad="25400" algn="tl" rotWithShape="0">
                    <a:srgbClr val="000000">
                      <a:alpha val="43000"/>
                    </a:srgbClr>
                  </a:outerShdw>
                </a:effectLst>
              </a:rPr>
              <a:t> un important </a:t>
            </a:r>
            <a:r>
              <a:rPr lang="en-US" b="1" spc="150" dirty="0" err="1" smtClean="0">
                <a:ln w="11430"/>
                <a:solidFill>
                  <a:srgbClr val="F8F8F8"/>
                </a:solidFill>
                <a:effectLst>
                  <a:outerShdw blurRad="25400" algn="tl" rotWithShape="0">
                    <a:srgbClr val="000000">
                      <a:alpha val="43000"/>
                    </a:srgbClr>
                  </a:outerShdw>
                </a:effectLst>
              </a:rPr>
              <a:t>punct</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turistic</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dar</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si</a:t>
            </a:r>
            <a:r>
              <a:rPr lang="en-US" b="1" spc="150" dirty="0" smtClean="0">
                <a:ln w="11430"/>
                <a:solidFill>
                  <a:srgbClr val="F8F8F8"/>
                </a:solidFill>
                <a:effectLst>
                  <a:outerShdw blurRad="25400" algn="tl" rotWithShape="0">
                    <a:srgbClr val="000000">
                      <a:alpha val="43000"/>
                    </a:srgbClr>
                  </a:outerShdw>
                </a:effectLst>
              </a:rPr>
              <a:t> port, </a:t>
            </a:r>
            <a:r>
              <a:rPr lang="en-US" b="1" spc="150" dirty="0" err="1" smtClean="0">
                <a:ln w="11430"/>
                <a:solidFill>
                  <a:srgbClr val="F8F8F8"/>
                </a:solidFill>
                <a:effectLst>
                  <a:outerShdw blurRad="25400" algn="tl" rotWithShape="0">
                    <a:srgbClr val="000000">
                      <a:alpha val="43000"/>
                    </a:srgbClr>
                  </a:outerShdw>
                </a:effectLst>
              </a:rPr>
              <a:t>avand</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vapoare</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ce</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pleaca</a:t>
            </a:r>
            <a:r>
              <a:rPr lang="en-US" b="1" spc="150" dirty="0" smtClean="0">
                <a:ln w="11430"/>
                <a:solidFill>
                  <a:srgbClr val="F8F8F8"/>
                </a:solidFill>
                <a:effectLst>
                  <a:outerShdw blurRad="25400" algn="tl" rotWithShape="0">
                    <a:srgbClr val="000000">
                      <a:alpha val="43000"/>
                    </a:srgbClr>
                  </a:outerShdw>
                </a:effectLst>
              </a:rPr>
              <a:t> in delta la </a:t>
            </a:r>
            <a:r>
              <a:rPr lang="en-US" b="1" spc="150" dirty="0" err="1" smtClean="0">
                <a:ln w="11430"/>
                <a:solidFill>
                  <a:srgbClr val="F8F8F8"/>
                </a:solidFill>
                <a:effectLst>
                  <a:outerShdw blurRad="25400" algn="tl" rotWithShape="0">
                    <a:srgbClr val="000000">
                      <a:alpha val="43000"/>
                    </a:srgbClr>
                  </a:outerShdw>
                </a:effectLst>
              </a:rPr>
              <a:t>Chilia</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Sulina</a:t>
            </a:r>
            <a:r>
              <a:rPr lang="en-US" b="1" spc="150" dirty="0" smtClean="0">
                <a:ln w="11430"/>
                <a:solidFill>
                  <a:srgbClr val="F8F8F8"/>
                </a:solidFill>
                <a:effectLst>
                  <a:outerShdw blurRad="25400" algn="tl" rotWithShape="0">
                    <a:srgbClr val="000000">
                      <a:alpha val="43000"/>
                    </a:srgbClr>
                  </a:outerShdw>
                </a:effectLst>
              </a:rPr>
              <a:t>, Sf. Gheorghe.</a:t>
            </a:r>
          </a:p>
          <a:p>
            <a:pPr marL="0" indent="0">
              <a:buNone/>
            </a:pPr>
            <a:endParaRPr lang="en-US" b="1" spc="150" dirty="0">
              <a:ln w="11430"/>
              <a:solidFill>
                <a:srgbClr val="F8F8F8"/>
              </a:solidFill>
              <a:effectLst>
                <a:outerShdw blurRad="25400" algn="tl" rotWithShape="0">
                  <a:srgbClr val="000000">
                    <a:alpha val="43000"/>
                  </a:srgbClr>
                </a:outerShdw>
              </a:effectLst>
            </a:endParaRPr>
          </a:p>
          <a:p>
            <a:pPr marL="0" indent="0">
              <a:buNone/>
            </a:pPr>
            <a:r>
              <a:rPr lang="en-US" b="1" spc="150" dirty="0" err="1" smtClean="0">
                <a:ln w="11430"/>
                <a:solidFill>
                  <a:srgbClr val="F8F8F8"/>
                </a:solidFill>
                <a:effectLst>
                  <a:outerShdw blurRad="25400" algn="tl" rotWithShape="0">
                    <a:srgbClr val="000000">
                      <a:alpha val="43000"/>
                    </a:srgbClr>
                  </a:outerShdw>
                </a:effectLst>
              </a:rPr>
              <a:t>Industria</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metalurgica</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prelucrarea</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sodei</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caustrice</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siproducerea</a:t>
            </a:r>
            <a:r>
              <a:rPr lang="en-US" b="1" spc="150" dirty="0" smtClean="0">
                <a:ln w="11430"/>
                <a:solidFill>
                  <a:srgbClr val="F8F8F8"/>
                </a:solidFill>
                <a:effectLst>
                  <a:outerShdw blurRad="25400" algn="tl" rotWithShape="0">
                    <a:srgbClr val="000000">
                      <a:alpha val="43000"/>
                    </a:srgbClr>
                  </a:outerShdw>
                </a:effectLst>
              </a:rPr>
              <a:t> de alumina </a:t>
            </a:r>
            <a:r>
              <a:rPr lang="en-US" b="1" spc="150" dirty="0" err="1" smtClean="0">
                <a:ln w="11430"/>
                <a:solidFill>
                  <a:srgbClr val="F8F8F8"/>
                </a:solidFill>
                <a:effectLst>
                  <a:outerShdw blurRad="25400" algn="tl" rotWithShape="0">
                    <a:srgbClr val="000000">
                      <a:alpha val="43000"/>
                    </a:srgbClr>
                  </a:outerShdw>
                </a:effectLst>
              </a:rPr>
              <a:t>ce</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ajunge</a:t>
            </a:r>
            <a:r>
              <a:rPr lang="en-US" b="1" spc="150" dirty="0" smtClean="0">
                <a:ln w="11430"/>
                <a:solidFill>
                  <a:srgbClr val="F8F8F8"/>
                </a:solidFill>
                <a:effectLst>
                  <a:outerShdw blurRad="25400" algn="tl" rotWithShape="0">
                    <a:srgbClr val="000000">
                      <a:alpha val="43000"/>
                    </a:srgbClr>
                  </a:outerShdw>
                </a:effectLst>
              </a:rPr>
              <a:t> la </a:t>
            </a:r>
            <a:r>
              <a:rPr lang="en-US" b="1" spc="150" dirty="0" err="1" smtClean="0">
                <a:ln w="11430"/>
                <a:solidFill>
                  <a:srgbClr val="F8F8F8"/>
                </a:solidFill>
                <a:effectLst>
                  <a:outerShdw blurRad="25400" algn="tl" rotWithShape="0">
                    <a:srgbClr val="000000">
                      <a:alpha val="43000"/>
                    </a:srgbClr>
                  </a:outerShdw>
                </a:effectLst>
              </a:rPr>
              <a:t>Slatina</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apoi</a:t>
            </a:r>
            <a:r>
              <a:rPr lang="en-US" b="1" spc="150" dirty="0" smtClean="0">
                <a:ln w="11430"/>
                <a:solidFill>
                  <a:srgbClr val="F8F8F8"/>
                </a:solidFill>
                <a:effectLst>
                  <a:outerShdw blurRad="25400" algn="tl" rotWithShape="0">
                    <a:srgbClr val="000000">
                      <a:alpha val="43000"/>
                    </a:srgbClr>
                  </a:outerShdw>
                </a:effectLst>
              </a:rPr>
              <a:t>.</a:t>
            </a:r>
          </a:p>
          <a:p>
            <a:pPr marL="0" indent="0">
              <a:buNone/>
            </a:pPr>
            <a:endParaRPr lang="en-US" b="1" spc="150" dirty="0">
              <a:ln w="11430"/>
              <a:solidFill>
                <a:srgbClr val="F8F8F8"/>
              </a:solidFill>
              <a:effectLst>
                <a:outerShdw blurRad="25400" algn="tl" rotWithShape="0">
                  <a:srgbClr val="000000">
                    <a:alpha val="43000"/>
                  </a:srgbClr>
                </a:outerShdw>
              </a:effectLst>
            </a:endParaRPr>
          </a:p>
          <a:p>
            <a:pPr marL="0" indent="0">
              <a:buNone/>
            </a:pPr>
            <a:r>
              <a:rPr lang="en-US" b="1" spc="150" dirty="0" err="1" smtClean="0">
                <a:ln w="11430"/>
                <a:solidFill>
                  <a:srgbClr val="F8F8F8"/>
                </a:solidFill>
                <a:effectLst>
                  <a:outerShdw blurRad="25400" algn="tl" rotWithShape="0">
                    <a:srgbClr val="000000">
                      <a:alpha val="43000"/>
                    </a:srgbClr>
                  </a:outerShdw>
                </a:effectLst>
              </a:rPr>
              <a:t>Industria</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navala</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datorita</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unuia</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dintre</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cele</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mai</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performante</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siantere</a:t>
            </a:r>
            <a:r>
              <a:rPr lang="en-US" b="1" spc="150" dirty="0" smtClean="0">
                <a:ln w="11430"/>
                <a:solidFill>
                  <a:srgbClr val="F8F8F8"/>
                </a:solidFill>
                <a:effectLst>
                  <a:outerShdw blurRad="25400" algn="tl" rotWithShape="0">
                    <a:srgbClr val="000000">
                      <a:alpha val="43000"/>
                    </a:srgbClr>
                  </a:outerShdw>
                </a:effectLst>
              </a:rPr>
              <a:t> din Europa, </a:t>
            </a:r>
            <a:r>
              <a:rPr lang="en-US" b="1" spc="150" dirty="0" err="1" smtClean="0">
                <a:ln w="11430"/>
                <a:solidFill>
                  <a:srgbClr val="F8F8F8"/>
                </a:solidFill>
                <a:effectLst>
                  <a:outerShdw blurRad="25400" algn="tl" rotWithShape="0">
                    <a:srgbClr val="000000">
                      <a:alpha val="43000"/>
                    </a:srgbClr>
                  </a:outerShdw>
                </a:effectLst>
              </a:rPr>
              <a:t>dar</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acesta</a:t>
            </a:r>
            <a:r>
              <a:rPr lang="en-US" b="1" spc="150" dirty="0" smtClean="0">
                <a:ln w="11430"/>
                <a:solidFill>
                  <a:srgbClr val="F8F8F8"/>
                </a:solidFill>
                <a:effectLst>
                  <a:outerShdw blurRad="25400" algn="tl" rotWithShape="0">
                    <a:srgbClr val="000000">
                      <a:alpha val="43000"/>
                    </a:srgbClr>
                  </a:outerShdw>
                </a:effectLst>
              </a:rPr>
              <a:t> e </a:t>
            </a:r>
            <a:r>
              <a:rPr lang="en-US" b="1" spc="150" dirty="0" err="1" smtClean="0">
                <a:ln w="11430"/>
                <a:solidFill>
                  <a:srgbClr val="F8F8F8"/>
                </a:solidFill>
                <a:effectLst>
                  <a:outerShdw blurRad="25400" algn="tl" rotWithShape="0">
                    <a:srgbClr val="000000">
                      <a:alpha val="43000"/>
                    </a:srgbClr>
                  </a:outerShdw>
                </a:effectLst>
              </a:rPr>
              <a:t>detinut</a:t>
            </a:r>
            <a:r>
              <a:rPr lang="en-US" b="1" spc="150" dirty="0" smtClean="0">
                <a:ln w="11430"/>
                <a:solidFill>
                  <a:srgbClr val="F8F8F8"/>
                </a:solidFill>
                <a:effectLst>
                  <a:outerShdw blurRad="25400" algn="tl" rotWithShape="0">
                    <a:srgbClr val="000000">
                      <a:alpha val="43000"/>
                    </a:srgbClr>
                  </a:outerShdw>
                </a:effectLst>
              </a:rPr>
              <a:t> de </a:t>
            </a:r>
            <a:r>
              <a:rPr lang="en-US" b="1" spc="150" dirty="0" err="1" smtClean="0">
                <a:ln w="11430"/>
                <a:solidFill>
                  <a:srgbClr val="F8F8F8"/>
                </a:solidFill>
                <a:effectLst>
                  <a:outerShdw blurRad="25400" algn="tl" rotWithShape="0">
                    <a:srgbClr val="000000">
                      <a:alpha val="43000"/>
                    </a:srgbClr>
                  </a:outerShdw>
                </a:effectLst>
              </a:rPr>
              <a:t>norvegieni</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astfel</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navele</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produse</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aici</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pleca</a:t>
            </a:r>
            <a:r>
              <a:rPr lang="en-US" b="1" spc="150" dirty="0" smtClean="0">
                <a:ln w="11430"/>
                <a:solidFill>
                  <a:srgbClr val="F8F8F8"/>
                </a:solidFill>
                <a:effectLst>
                  <a:outerShdw blurRad="25400" algn="tl" rotWithShape="0">
                    <a:srgbClr val="000000">
                      <a:alpha val="43000"/>
                    </a:srgbClr>
                  </a:outerShdw>
                </a:effectLst>
              </a:rPr>
              <a:t> in </a:t>
            </a:r>
            <a:r>
              <a:rPr lang="en-US" b="1" spc="150" dirty="0" err="1" smtClean="0">
                <a:ln w="11430"/>
                <a:solidFill>
                  <a:srgbClr val="F8F8F8"/>
                </a:solidFill>
                <a:effectLst>
                  <a:outerShdw blurRad="25400" algn="tl" rotWithShape="0">
                    <a:srgbClr val="000000">
                      <a:alpha val="43000"/>
                    </a:srgbClr>
                  </a:outerShdw>
                </a:effectLst>
              </a:rPr>
              <a:t>Norvegia</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unde</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sunt</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dotate</a:t>
            </a:r>
            <a:r>
              <a:rPr lang="en-US" b="1" spc="150" dirty="0" smtClean="0">
                <a:ln w="11430"/>
                <a:solidFill>
                  <a:srgbClr val="F8F8F8"/>
                </a:solidFill>
                <a:effectLst>
                  <a:outerShdw blurRad="25400" algn="tl" rotWithShape="0">
                    <a:srgbClr val="000000">
                      <a:alpha val="43000"/>
                    </a:srgbClr>
                  </a:outerShdw>
                </a:effectLst>
              </a:rPr>
              <a:t> cu </a:t>
            </a:r>
            <a:r>
              <a:rPr lang="en-US" b="1" spc="150" dirty="0" err="1" smtClean="0">
                <a:ln w="11430"/>
                <a:solidFill>
                  <a:srgbClr val="F8F8F8"/>
                </a:solidFill>
                <a:effectLst>
                  <a:outerShdw blurRad="25400" algn="tl" rotWithShape="0">
                    <a:srgbClr val="000000">
                      <a:alpha val="43000"/>
                    </a:srgbClr>
                  </a:outerShdw>
                </a:effectLst>
              </a:rPr>
              <a:t>tehnologie</a:t>
            </a:r>
            <a:r>
              <a:rPr lang="en-US" b="1" spc="150" dirty="0" smtClean="0">
                <a:ln w="11430"/>
                <a:solidFill>
                  <a:srgbClr val="F8F8F8"/>
                </a:solidFill>
                <a:effectLst>
                  <a:outerShdw blurRad="25400" algn="tl" rotWithShape="0">
                    <a:srgbClr val="000000">
                      <a:alpha val="43000"/>
                    </a:srgbClr>
                  </a:outerShdw>
                </a:effectLst>
              </a:rPr>
              <a:t> de </a:t>
            </a:r>
            <a:r>
              <a:rPr lang="en-US" b="1" spc="150" dirty="0" err="1" smtClean="0">
                <a:ln w="11430"/>
                <a:solidFill>
                  <a:srgbClr val="F8F8F8"/>
                </a:solidFill>
                <a:effectLst>
                  <a:outerShdw blurRad="25400" algn="tl" rotWithShape="0">
                    <a:srgbClr val="000000">
                      <a:alpha val="43000"/>
                    </a:srgbClr>
                  </a:outerShdw>
                </a:effectLst>
              </a:rPr>
              <a:t>ultima</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ora</a:t>
            </a:r>
            <a:r>
              <a:rPr lang="en-US" b="1" spc="150" dirty="0" smtClean="0">
                <a:ln w="11430"/>
                <a:solidFill>
                  <a:srgbClr val="F8F8F8"/>
                </a:solidFill>
                <a:effectLst>
                  <a:outerShdw blurRad="25400" algn="tl" rotWithShape="0">
                    <a:srgbClr val="000000">
                      <a:alpha val="43000"/>
                    </a:srgbClr>
                  </a:outerShdw>
                </a:effectLst>
              </a:rPr>
              <a:t>.</a:t>
            </a:r>
            <a:endParaRPr lang="en-US"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61495326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6" end="6"/>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p:cTn id="43"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8" end="8"/>
                                            </p:txEl>
                                          </p:spTgt>
                                        </p:tgtEl>
                                      </p:cBhvr>
                                    </p:animEffect>
                                  </p:childTnLst>
                                </p:cTn>
                              </p:par>
                              <p:par>
                                <p:cTn id="47" presetID="31" presetClass="entr" presetSubtype="0"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p:cTn id="49"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1"/>
            <a:ext cx="7125113" cy="685800"/>
          </a:xfrm>
        </p:spPr>
        <p:txBody>
          <a:bodyPr/>
          <a:lstStyle/>
          <a:p>
            <a:pPr algn="ctr"/>
            <a:r>
              <a:rPr lang="en-US" b="1" i="1" dirty="0" smtClean="0"/>
              <a:t>COLEGIUL ECONOMIC</a:t>
            </a:r>
            <a:endParaRPr lang="en-US" b="1" i="1" dirty="0"/>
          </a:p>
        </p:txBody>
      </p:sp>
      <p:sp>
        <p:nvSpPr>
          <p:cNvPr id="3" name="Content Placeholder 2"/>
          <p:cNvSpPr>
            <a:spLocks noGrp="1"/>
          </p:cNvSpPr>
          <p:nvPr>
            <p:ph idx="1"/>
          </p:nvPr>
        </p:nvSpPr>
        <p:spPr>
          <a:xfrm>
            <a:off x="0" y="457200"/>
            <a:ext cx="8305800" cy="6400799"/>
          </a:xfrm>
        </p:spPr>
        <p:txBody>
          <a:bodyPr>
            <a:noAutofit/>
          </a:bodyPr>
          <a:lstStyle/>
          <a:p>
            <a:r>
              <a:rPr lang="vi-VN" sz="17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Un prim moment al istoriei sale îl reprezintă anul 1990 când fostul Liceu de Marină Tulcea (înfiinţat in anul 1975) se transformă în Liceul Real-Umanist şi apoi din anul 1991 în Grup Şcolar Economic Administrativ şi de Servicii.</a:t>
            </a:r>
          </a:p>
          <a:p>
            <a:r>
              <a:rPr lang="vi-VN" sz="17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Pe </a:t>
            </a:r>
            <a:r>
              <a:rPr lang="vi-VN" sz="17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aceste fundamente solide, noua unitate şcolară începe un proces de dezvoltare rapidă, atât din punct de vedere cantitativ cât şi calitativ.</a:t>
            </a:r>
          </a:p>
          <a:p>
            <a:r>
              <a:rPr lang="vi-VN" sz="17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Nivelul 3 de calificare începe să funcţioneze cu toate specializările domeniului economic-administrativ.</a:t>
            </a:r>
          </a:p>
          <a:p>
            <a:r>
              <a:rPr lang="vi-VN" sz="17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Acest </a:t>
            </a:r>
            <a:r>
              <a:rPr lang="vi-VN" sz="17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segment cunoaşte la un moment dat o dezvoltare deosebită. În anul 1997 funcţionau 10  clase: 3 Asistent de gestiune, 2 Funcţionar </a:t>
            </a:r>
            <a:r>
              <a:rPr lang="vi-VN" sz="1700" b="1" u="sng"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BANCAR</a:t>
            </a:r>
            <a:r>
              <a:rPr lang="vi-VN" sz="17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2 Secretar, dactilograf, operator birotică, 1 Agent de Turism şi 2 Agent vamal.</a:t>
            </a:r>
          </a:p>
          <a:p>
            <a:r>
              <a:rPr lang="vi-VN" sz="17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Din anul 1999, ca urmare a unei colaborări directe cu A.S.E. Bucureşti, apare nivelul 4 de calificare, prin învăţământul superior, ca urmare a înfiinţării Centrului de Învăţământ Deschis la Distanţă cu 4 specializări: Finaţe-Bănci, Comerţ-Turism, Economia Agroalimentară şi a Mediului  şi Administraţie Publică.</a:t>
            </a:r>
          </a:p>
          <a:p>
            <a:r>
              <a:rPr lang="vi-VN" sz="17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Dezvoltarea accelerată a Grupului Şcolar Economic şi Administrativ Tulcea a impus şi a generat crearea şidezvoltarea infrastructurii didactice de specialitate</a:t>
            </a:r>
            <a:r>
              <a:rPr lang="vi-VN" sz="17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endParaRPr lang="vi-VN" sz="17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34377522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48200" y="0"/>
            <a:ext cx="4495800" cy="32004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8817"/>
            <a:ext cx="4114800" cy="32004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648200" y="3733170"/>
            <a:ext cx="4495800" cy="3134276"/>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3733170"/>
            <a:ext cx="4114800" cy="3134276"/>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14600" y="2133600"/>
            <a:ext cx="3733800" cy="2590800"/>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86364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10" presetClass="entr" presetSubtype="0" fill="hold" grpId="0" nodeType="withEffect">
                                  <p:stCondLst>
                                    <p:cond delay="15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76199"/>
            <a:ext cx="7125113" cy="761999"/>
          </a:xfrm>
        </p:spPr>
        <p:txBody>
          <a:bodyPr/>
          <a:lstStyle/>
          <a:p>
            <a:pPr algn="ctr"/>
            <a:r>
              <a:rPr lang="en-US" b="1" dirty="0" smtClean="0"/>
              <a:t>ECHIPA UMBREAKING</a:t>
            </a:r>
            <a:endParaRPr lang="en-US" b="1" dirty="0"/>
          </a:p>
        </p:txBody>
      </p:sp>
      <p:sp>
        <p:nvSpPr>
          <p:cNvPr id="3" name="Content Placeholder 2"/>
          <p:cNvSpPr>
            <a:spLocks noGrp="1"/>
          </p:cNvSpPr>
          <p:nvPr>
            <p:ph idx="1"/>
          </p:nvPr>
        </p:nvSpPr>
        <p:spPr>
          <a:xfrm>
            <a:off x="0" y="685800"/>
            <a:ext cx="8153400" cy="6172199"/>
          </a:xfrm>
        </p:spPr>
        <p:txBody>
          <a:bodyPr>
            <a:scene3d>
              <a:camera prst="orthographicFront"/>
              <a:lightRig rig="soft" dir="t">
                <a:rot lat="0" lon="0" rev="10800000"/>
              </a:lightRig>
            </a:scene3d>
            <a:sp3d>
              <a:bevelT w="27940" h="12700"/>
              <a:contourClr>
                <a:srgbClr val="DDDDDD"/>
              </a:contourClr>
            </a:sp3d>
          </a:bodyPr>
          <a:lstStyle/>
          <a:p>
            <a:r>
              <a:rPr lang="en-US" b="1" spc="150" dirty="0" err="1" smtClean="0">
                <a:ln w="11430"/>
                <a:solidFill>
                  <a:srgbClr val="F8F8F8"/>
                </a:solidFill>
                <a:effectLst>
                  <a:outerShdw blurRad="25400" algn="tl" rotWithShape="0">
                    <a:srgbClr val="000000">
                      <a:alpha val="43000"/>
                    </a:srgbClr>
                  </a:outerShdw>
                </a:effectLst>
              </a:rPr>
              <a:t>Constituire</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aceasta</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echipa</a:t>
            </a:r>
            <a:r>
              <a:rPr lang="en-US" b="1" spc="150" dirty="0" smtClean="0">
                <a:ln w="11430"/>
                <a:solidFill>
                  <a:srgbClr val="F8F8F8"/>
                </a:solidFill>
                <a:effectLst>
                  <a:outerShdw blurRad="25400" algn="tl" rotWithShape="0">
                    <a:srgbClr val="000000">
                      <a:alpha val="43000"/>
                    </a:srgbClr>
                  </a:outerShdw>
                </a:effectLst>
              </a:rPr>
              <a:t> s-a format, in </a:t>
            </a:r>
            <a:r>
              <a:rPr lang="en-US" b="1" spc="150" dirty="0" err="1" smtClean="0">
                <a:ln w="11430"/>
                <a:solidFill>
                  <a:srgbClr val="F8F8F8"/>
                </a:solidFill>
                <a:effectLst>
                  <a:outerShdw blurRad="25400" algn="tl" rotWithShape="0">
                    <a:srgbClr val="000000">
                      <a:alpha val="43000"/>
                    </a:srgbClr>
                  </a:outerShdw>
                </a:effectLst>
              </a:rPr>
              <a:t>cadrul</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unui</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proiect</a:t>
            </a:r>
            <a:r>
              <a:rPr lang="en-US" b="1" spc="150" dirty="0" smtClean="0">
                <a:ln w="11430"/>
                <a:solidFill>
                  <a:srgbClr val="F8F8F8"/>
                </a:solidFill>
                <a:effectLst>
                  <a:outerShdw blurRad="25400" algn="tl" rotWithShape="0">
                    <a:srgbClr val="000000">
                      <a:alpha val="43000"/>
                    </a:srgbClr>
                  </a:outerShdw>
                </a:effectLst>
              </a:rPr>
              <a:t> ,in care </a:t>
            </a:r>
            <a:r>
              <a:rPr lang="en-US" b="1" spc="150" dirty="0" err="1" smtClean="0">
                <a:ln w="11430"/>
                <a:solidFill>
                  <a:srgbClr val="F8F8F8"/>
                </a:solidFill>
                <a:effectLst>
                  <a:outerShdw blurRad="25400" algn="tl" rotWithShape="0">
                    <a:srgbClr val="000000">
                      <a:alpha val="43000"/>
                    </a:srgbClr>
                  </a:outerShdw>
                </a:effectLst>
              </a:rPr>
              <a:t>elevii</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claselor</a:t>
            </a:r>
            <a:r>
              <a:rPr lang="en-US" b="1" spc="150" dirty="0" smtClean="0">
                <a:ln w="11430"/>
                <a:solidFill>
                  <a:srgbClr val="F8F8F8"/>
                </a:solidFill>
                <a:effectLst>
                  <a:outerShdw blurRad="25400" algn="tl" rotWithShape="0">
                    <a:srgbClr val="000000">
                      <a:alpha val="43000"/>
                    </a:srgbClr>
                  </a:outerShdw>
                </a:effectLst>
              </a:rPr>
              <a:t> a 11-a </a:t>
            </a:r>
            <a:r>
              <a:rPr lang="en-US" b="1" spc="150" dirty="0" err="1" smtClean="0">
                <a:ln w="11430"/>
                <a:solidFill>
                  <a:srgbClr val="F8F8F8"/>
                </a:solidFill>
                <a:effectLst>
                  <a:outerShdw blurRad="25400" algn="tl" rotWithShape="0">
                    <a:srgbClr val="000000">
                      <a:alpha val="43000"/>
                    </a:srgbClr>
                  </a:outerShdw>
                </a:effectLst>
              </a:rPr>
              <a:t>acestia</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sunt</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invatati</a:t>
            </a:r>
            <a:r>
              <a:rPr lang="en-US" b="1" spc="150" dirty="0" smtClean="0">
                <a:ln w="11430"/>
                <a:solidFill>
                  <a:srgbClr val="F8F8F8"/>
                </a:solidFill>
                <a:effectLst>
                  <a:outerShdw blurRad="25400" algn="tl" rotWithShape="0">
                    <a:srgbClr val="000000">
                      <a:alpha val="43000"/>
                    </a:srgbClr>
                  </a:outerShdw>
                </a:effectLst>
              </a:rPr>
              <a:t> cum </a:t>
            </a:r>
            <a:r>
              <a:rPr lang="en-US" b="1" spc="150" dirty="0" err="1" smtClean="0">
                <a:ln w="11430"/>
                <a:solidFill>
                  <a:srgbClr val="F8F8F8"/>
                </a:solidFill>
                <a:effectLst>
                  <a:outerShdw blurRad="25400" algn="tl" rotWithShape="0">
                    <a:srgbClr val="000000">
                      <a:alpha val="43000"/>
                    </a:srgbClr>
                  </a:outerShdw>
                </a:effectLst>
              </a:rPr>
              <a:t>isi</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desfasoara</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firmele</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afacerile</a:t>
            </a:r>
            <a:r>
              <a:rPr lang="en-US" b="1" spc="150" dirty="0" smtClean="0">
                <a:ln w="11430"/>
                <a:solidFill>
                  <a:srgbClr val="F8F8F8"/>
                </a:solidFill>
                <a:effectLst>
                  <a:outerShdw blurRad="25400" algn="tl" rotWithShape="0">
                    <a:srgbClr val="000000">
                      <a:alpha val="43000"/>
                    </a:srgbClr>
                  </a:outerShdw>
                </a:effectLst>
              </a:rPr>
              <a:t> in </a:t>
            </a:r>
            <a:r>
              <a:rPr lang="en-US" b="1" spc="150" dirty="0" err="1" smtClean="0">
                <a:ln w="11430"/>
                <a:solidFill>
                  <a:srgbClr val="F8F8F8"/>
                </a:solidFill>
                <a:effectLst>
                  <a:outerShdw blurRad="25400" algn="tl" rotWithShape="0">
                    <a:srgbClr val="000000">
                      <a:alpha val="43000"/>
                    </a:srgbClr>
                  </a:outerShdw>
                </a:effectLst>
              </a:rPr>
              <a:t>mediul</a:t>
            </a:r>
            <a:r>
              <a:rPr lang="en-US" b="1" spc="150" dirty="0" smtClean="0">
                <a:ln w="11430"/>
                <a:solidFill>
                  <a:srgbClr val="F8F8F8"/>
                </a:solidFill>
                <a:effectLst>
                  <a:outerShdw blurRad="25400" algn="tl" rotWithShape="0">
                    <a:srgbClr val="000000">
                      <a:alpha val="43000"/>
                    </a:srgbClr>
                  </a:outerShdw>
                </a:effectLst>
              </a:rPr>
              <a:t> on-line.</a:t>
            </a:r>
          </a:p>
          <a:p>
            <a:r>
              <a:rPr lang="en-US" b="1" spc="150" dirty="0" err="1" smtClean="0">
                <a:ln w="11430"/>
                <a:solidFill>
                  <a:srgbClr val="F8F8F8"/>
                </a:solidFill>
                <a:effectLst>
                  <a:outerShdw blurRad="25400" algn="tl" rotWithShape="0">
                    <a:srgbClr val="000000">
                      <a:alpha val="43000"/>
                    </a:srgbClr>
                  </a:outerShdw>
                </a:effectLst>
              </a:rPr>
              <a:t>Caracteristici</a:t>
            </a:r>
            <a:r>
              <a:rPr lang="en-US" b="1" spc="150" dirty="0" smtClean="0">
                <a:ln w="11430"/>
                <a:solidFill>
                  <a:srgbClr val="F8F8F8"/>
                </a:solidFill>
                <a:effectLst>
                  <a:outerShdw blurRad="25400" algn="tl" rotWithShape="0">
                    <a:srgbClr val="000000">
                      <a:alpha val="43000"/>
                    </a:srgbClr>
                  </a:outerShdw>
                </a:effectLst>
              </a:rPr>
              <a:t>: o </a:t>
            </a:r>
            <a:r>
              <a:rPr lang="en-US" b="1" spc="150" dirty="0" err="1" smtClean="0">
                <a:ln w="11430"/>
                <a:solidFill>
                  <a:srgbClr val="F8F8F8"/>
                </a:solidFill>
                <a:effectLst>
                  <a:outerShdw blurRad="25400" algn="tl" rotWithShape="0">
                    <a:srgbClr val="000000">
                      <a:alpha val="43000"/>
                    </a:srgbClr>
                  </a:outerShdw>
                </a:effectLst>
              </a:rPr>
              <a:t>echipa</a:t>
            </a:r>
            <a:r>
              <a:rPr lang="en-US" b="1" spc="150" dirty="0" smtClean="0">
                <a:ln w="11430"/>
                <a:solidFill>
                  <a:srgbClr val="F8F8F8"/>
                </a:solidFill>
                <a:effectLst>
                  <a:outerShdw blurRad="25400" algn="tl" rotWithShape="0">
                    <a:srgbClr val="000000">
                      <a:alpha val="43000"/>
                    </a:srgbClr>
                  </a:outerShdw>
                </a:effectLst>
              </a:rPr>
              <a:t> e </a:t>
            </a:r>
            <a:r>
              <a:rPr lang="en-US" b="1" spc="150" dirty="0" err="1" smtClean="0">
                <a:ln w="11430"/>
                <a:solidFill>
                  <a:srgbClr val="F8F8F8"/>
                </a:solidFill>
                <a:effectLst>
                  <a:outerShdw blurRad="25400" algn="tl" rotWithShape="0">
                    <a:srgbClr val="000000">
                      <a:alpha val="43000"/>
                    </a:srgbClr>
                  </a:outerShdw>
                </a:effectLst>
              </a:rPr>
              <a:t>formata</a:t>
            </a:r>
            <a:r>
              <a:rPr lang="en-US" b="1" spc="150" dirty="0" smtClean="0">
                <a:ln w="11430"/>
                <a:solidFill>
                  <a:srgbClr val="F8F8F8"/>
                </a:solidFill>
                <a:effectLst>
                  <a:outerShdw blurRad="25400" algn="tl" rotWithShape="0">
                    <a:srgbClr val="000000">
                      <a:alpha val="43000"/>
                    </a:srgbClr>
                  </a:outerShdw>
                </a:effectLst>
              </a:rPr>
              <a:t> in general de 3, 4, 5 </a:t>
            </a:r>
            <a:r>
              <a:rPr lang="en-US" b="1" spc="150" dirty="0" err="1" smtClean="0">
                <a:ln w="11430"/>
                <a:solidFill>
                  <a:srgbClr val="F8F8F8"/>
                </a:solidFill>
                <a:effectLst>
                  <a:outerShdw blurRad="25400" algn="tl" rotWithShape="0">
                    <a:srgbClr val="000000">
                      <a:alpha val="43000"/>
                    </a:srgbClr>
                  </a:outerShdw>
                </a:effectLst>
              </a:rPr>
              <a:t>elevi</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dar</a:t>
            </a:r>
            <a:r>
              <a:rPr lang="en-US" b="1" spc="150" dirty="0" smtClean="0">
                <a:ln w="11430"/>
                <a:solidFill>
                  <a:srgbClr val="F8F8F8"/>
                </a:solidFill>
                <a:effectLst>
                  <a:outerShdw blurRad="25400" algn="tl" rotWithShape="0">
                    <a:srgbClr val="000000">
                      <a:alpha val="43000"/>
                    </a:srgbClr>
                  </a:outerShdw>
                </a:effectLst>
              </a:rPr>
              <a:t> in </a:t>
            </a:r>
            <a:r>
              <a:rPr lang="en-US" b="1" spc="150" dirty="0" err="1" smtClean="0">
                <a:ln w="11430"/>
                <a:solidFill>
                  <a:srgbClr val="F8F8F8"/>
                </a:solidFill>
                <a:effectLst>
                  <a:outerShdw blurRad="25400" algn="tl" rotWithShape="0">
                    <a:srgbClr val="000000">
                      <a:alpha val="43000"/>
                    </a:srgbClr>
                  </a:outerShdw>
                </a:effectLst>
              </a:rPr>
              <a:t>cazul</a:t>
            </a:r>
            <a:r>
              <a:rPr lang="en-US" b="1" spc="150" dirty="0" smtClean="0">
                <a:ln w="11430"/>
                <a:solidFill>
                  <a:srgbClr val="F8F8F8"/>
                </a:solidFill>
                <a:effectLst>
                  <a:outerShdw blurRad="25400" algn="tl" rotWithShape="0">
                    <a:srgbClr val="000000">
                      <a:alpha val="43000"/>
                    </a:srgbClr>
                  </a:outerShdw>
                </a:effectLst>
              </a:rPr>
              <a:t> de fata </a:t>
            </a:r>
            <a:r>
              <a:rPr lang="en-US" b="1" spc="150" dirty="0" err="1" smtClean="0">
                <a:ln w="11430"/>
                <a:solidFill>
                  <a:srgbClr val="F8F8F8"/>
                </a:solidFill>
                <a:effectLst>
                  <a:outerShdw blurRad="25400" algn="tl" rotWithShape="0">
                    <a:srgbClr val="000000">
                      <a:alpha val="43000"/>
                    </a:srgbClr>
                  </a:outerShdw>
                </a:effectLst>
              </a:rPr>
              <a:t>sunt</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doar</a:t>
            </a:r>
            <a:r>
              <a:rPr lang="en-US" b="1" spc="150" dirty="0" smtClean="0">
                <a:ln w="11430"/>
                <a:solidFill>
                  <a:srgbClr val="F8F8F8"/>
                </a:solidFill>
                <a:effectLst>
                  <a:outerShdw blurRad="25400" algn="tl" rotWithShape="0">
                    <a:srgbClr val="000000">
                      <a:alpha val="43000"/>
                    </a:srgbClr>
                  </a:outerShdw>
                </a:effectLst>
              </a:rPr>
              <a:t> 3 </a:t>
            </a:r>
            <a:r>
              <a:rPr lang="en-US" b="1" spc="150" dirty="0" err="1" smtClean="0">
                <a:ln w="11430"/>
                <a:solidFill>
                  <a:srgbClr val="F8F8F8"/>
                </a:solidFill>
                <a:effectLst>
                  <a:outerShdw blurRad="25400" algn="tl" rotWithShape="0">
                    <a:srgbClr val="000000">
                      <a:alpha val="43000"/>
                    </a:srgbClr>
                  </a:outerShdw>
                </a:effectLst>
              </a:rPr>
              <a:t>membrii</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fiecare</a:t>
            </a:r>
            <a:r>
              <a:rPr lang="en-US" b="1" spc="150" dirty="0" smtClean="0">
                <a:ln w="11430"/>
                <a:solidFill>
                  <a:srgbClr val="F8F8F8"/>
                </a:solidFill>
                <a:effectLst>
                  <a:outerShdw blurRad="25400" algn="tl" rotWithShape="0">
                    <a:srgbClr val="000000">
                      <a:alpha val="43000"/>
                    </a:srgbClr>
                  </a:outerShdw>
                </a:effectLst>
              </a:rPr>
              <a:t> cu </a:t>
            </a:r>
            <a:r>
              <a:rPr lang="en-US" b="1" spc="150" dirty="0" err="1" smtClean="0">
                <a:ln w="11430"/>
                <a:solidFill>
                  <a:srgbClr val="F8F8F8"/>
                </a:solidFill>
                <a:effectLst>
                  <a:outerShdw blurRad="25400" algn="tl" rotWithShape="0">
                    <a:srgbClr val="000000">
                      <a:alpha val="43000"/>
                    </a:srgbClr>
                  </a:outerShdw>
                </a:effectLst>
              </a:rPr>
              <a:t>rolul</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sau</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stabilit</a:t>
            </a:r>
            <a:r>
              <a:rPr lang="en-US" b="1" spc="150" dirty="0" smtClean="0">
                <a:ln w="11430"/>
                <a:solidFill>
                  <a:srgbClr val="F8F8F8"/>
                </a:solidFill>
                <a:effectLst>
                  <a:outerShdw blurRad="25400" algn="tl" rotWithShape="0">
                    <a:srgbClr val="000000">
                      <a:alpha val="43000"/>
                    </a:srgbClr>
                  </a:outerShdw>
                </a:effectLst>
              </a:rPr>
              <a:t>.</a:t>
            </a:r>
          </a:p>
          <a:p>
            <a:r>
              <a:rPr lang="en-US" b="1" spc="150" dirty="0" err="1" smtClean="0">
                <a:ln w="11430"/>
                <a:solidFill>
                  <a:srgbClr val="F8F8F8"/>
                </a:solidFill>
                <a:effectLst>
                  <a:outerShdw blurRad="25400" algn="tl" rotWithShape="0">
                    <a:srgbClr val="000000">
                      <a:alpha val="43000"/>
                    </a:srgbClr>
                  </a:outerShdw>
                </a:effectLst>
              </a:rPr>
              <a:t>Roluri</a:t>
            </a:r>
            <a:r>
              <a:rPr lang="en-US" b="1" spc="150" dirty="0" smtClean="0">
                <a:ln w="11430"/>
                <a:solidFill>
                  <a:srgbClr val="F8F8F8"/>
                </a:solidFill>
                <a:effectLst>
                  <a:outerShdw blurRad="25400" algn="tl" rotWithShape="0">
                    <a:srgbClr val="000000">
                      <a:alpha val="43000"/>
                    </a:srgbClr>
                  </a:outerShdw>
                </a:effectLst>
              </a:rPr>
              <a:t> :</a:t>
            </a:r>
          </a:p>
          <a:p>
            <a:pPr marL="0" indent="0">
              <a:buNone/>
            </a:pPr>
            <a:r>
              <a:rPr lang="en-US" b="1" spc="150" dirty="0" err="1" smtClean="0">
                <a:ln w="11430"/>
                <a:solidFill>
                  <a:srgbClr val="F8F8F8"/>
                </a:solidFill>
                <a:effectLst>
                  <a:outerShdw blurRad="25400" algn="tl" rotWithShape="0">
                    <a:srgbClr val="000000">
                      <a:alpha val="43000"/>
                    </a:srgbClr>
                  </a:outerShdw>
                </a:effectLst>
              </a:rPr>
              <a:t>Starus</a:t>
            </a:r>
            <a:r>
              <a:rPr lang="en-US" b="1" spc="150" dirty="0" smtClean="0">
                <a:ln w="11430"/>
                <a:solidFill>
                  <a:srgbClr val="F8F8F8"/>
                </a:solidFill>
                <a:effectLst>
                  <a:outerShdw blurRad="25400" algn="tl" rotWithShape="0">
                    <a:srgbClr val="000000">
                      <a:alpha val="43000"/>
                    </a:srgbClr>
                  </a:outerShdw>
                </a:effectLst>
              </a:rPr>
              <a:t> </a:t>
            </a:r>
            <a:r>
              <a:rPr lang="en-US" b="1" spc="150" dirty="0" err="1">
                <a:ln w="11430"/>
                <a:solidFill>
                  <a:srgbClr val="F8F8F8"/>
                </a:solidFill>
                <a:effectLst>
                  <a:outerShdw blurRad="25400" algn="tl" rotWithShape="0">
                    <a:srgbClr val="000000">
                      <a:alpha val="43000"/>
                    </a:srgbClr>
                  </a:outerShdw>
                </a:effectLst>
              </a:rPr>
              <a:t>S</a:t>
            </a:r>
            <a:r>
              <a:rPr lang="en-US" b="1" spc="150" dirty="0" err="1" smtClean="0">
                <a:ln w="11430"/>
                <a:solidFill>
                  <a:srgbClr val="F8F8F8"/>
                </a:solidFill>
                <a:effectLst>
                  <a:outerShdw blurRad="25400" algn="tl" rotWithShape="0">
                    <a:srgbClr val="000000">
                      <a:alpha val="43000"/>
                    </a:srgbClr>
                  </a:outerShdw>
                </a:effectLst>
              </a:rPr>
              <a:t>ilviu</a:t>
            </a:r>
            <a:r>
              <a:rPr lang="en-US" b="1" spc="150" dirty="0" smtClean="0">
                <a:ln w="11430"/>
                <a:solidFill>
                  <a:srgbClr val="F8F8F8"/>
                </a:solidFill>
                <a:effectLst>
                  <a:outerShdw blurRad="25400" algn="tl" rotWithShape="0">
                    <a:srgbClr val="000000">
                      <a:alpha val="43000"/>
                    </a:srgbClr>
                  </a:outerShdw>
                </a:effectLst>
              </a:rPr>
              <a:t> se </a:t>
            </a:r>
            <a:r>
              <a:rPr lang="en-US" b="1" spc="150" dirty="0" err="1" smtClean="0">
                <a:ln w="11430"/>
                <a:solidFill>
                  <a:srgbClr val="F8F8F8"/>
                </a:solidFill>
                <a:effectLst>
                  <a:outerShdw blurRad="25400" algn="tl" rotWithShape="0">
                    <a:srgbClr val="000000">
                      <a:alpha val="43000"/>
                    </a:srgbClr>
                  </a:outerShdw>
                </a:effectLst>
              </a:rPr>
              <a:t>ocupa</a:t>
            </a:r>
            <a:r>
              <a:rPr lang="en-US" b="1" spc="150" dirty="0" smtClean="0">
                <a:ln w="11430"/>
                <a:solidFill>
                  <a:srgbClr val="F8F8F8"/>
                </a:solidFill>
                <a:effectLst>
                  <a:outerShdw blurRad="25400" algn="tl" rotWithShape="0">
                    <a:srgbClr val="000000">
                      <a:alpha val="43000"/>
                    </a:srgbClr>
                  </a:outerShdw>
                </a:effectLst>
              </a:rPr>
              <a:t> de </a:t>
            </a:r>
            <a:r>
              <a:rPr lang="en-US" b="1" spc="150" dirty="0" err="1" smtClean="0">
                <a:ln w="11430"/>
                <a:solidFill>
                  <a:srgbClr val="F8F8F8"/>
                </a:solidFill>
                <a:effectLst>
                  <a:outerShdw blurRad="25400" algn="tl" rotWithShape="0">
                    <a:srgbClr val="000000">
                      <a:alpha val="43000"/>
                    </a:srgbClr>
                  </a:outerShdw>
                </a:effectLst>
              </a:rPr>
              <a:t>imaginea</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si</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promovarea</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echipei</a:t>
            </a:r>
            <a:r>
              <a:rPr lang="en-US" b="1" spc="150" dirty="0" smtClean="0">
                <a:ln w="11430"/>
                <a:solidFill>
                  <a:srgbClr val="F8F8F8"/>
                </a:solidFill>
                <a:effectLst>
                  <a:outerShdw blurRad="25400" algn="tl" rotWithShape="0">
                    <a:srgbClr val="000000">
                      <a:alpha val="43000"/>
                    </a:srgbClr>
                  </a:outerShdw>
                </a:effectLst>
              </a:rPr>
              <a:t> in </a:t>
            </a:r>
            <a:r>
              <a:rPr lang="en-US" b="1" spc="150" dirty="0" err="1" smtClean="0">
                <a:ln w="11430"/>
                <a:solidFill>
                  <a:srgbClr val="F8F8F8"/>
                </a:solidFill>
                <a:effectLst>
                  <a:outerShdw blurRad="25400" algn="tl" rotWithShape="0">
                    <a:srgbClr val="000000">
                      <a:alpha val="43000"/>
                    </a:srgbClr>
                  </a:outerShdw>
                </a:effectLst>
              </a:rPr>
              <a:t>cadrul</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concurentei</a:t>
            </a:r>
            <a:r>
              <a:rPr lang="en-US" b="1" spc="150" dirty="0" smtClean="0">
                <a:ln w="11430"/>
                <a:solidFill>
                  <a:srgbClr val="F8F8F8"/>
                </a:solidFill>
                <a:effectLst>
                  <a:outerShdw blurRad="25400" algn="tl" rotWithShape="0">
                    <a:srgbClr val="000000">
                      <a:alpha val="43000"/>
                    </a:srgbClr>
                  </a:outerShdw>
                </a:effectLst>
              </a:rPr>
              <a:t> cu </a:t>
            </a:r>
            <a:r>
              <a:rPr lang="en-US" b="1" spc="150" dirty="0" err="1" smtClean="0">
                <a:ln w="11430"/>
                <a:solidFill>
                  <a:srgbClr val="F8F8F8"/>
                </a:solidFill>
                <a:effectLst>
                  <a:outerShdw blurRad="25400" algn="tl" rotWithShape="0">
                    <a:srgbClr val="000000">
                      <a:alpha val="43000"/>
                    </a:srgbClr>
                  </a:outerShdw>
                </a:effectLst>
              </a:rPr>
              <a:t>alte</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echipe</a:t>
            </a:r>
            <a:r>
              <a:rPr lang="en-US" b="1" spc="150" dirty="0" smtClean="0">
                <a:ln w="11430"/>
                <a:solidFill>
                  <a:srgbClr val="F8F8F8"/>
                </a:solidFill>
                <a:effectLst>
                  <a:outerShdw blurRad="25400" algn="tl" rotWithShape="0">
                    <a:srgbClr val="000000">
                      <a:alpha val="43000"/>
                    </a:srgbClr>
                  </a:outerShdw>
                </a:effectLst>
              </a:rPr>
              <a:t>.</a:t>
            </a:r>
          </a:p>
          <a:p>
            <a:pPr marL="0" indent="0">
              <a:buNone/>
            </a:pPr>
            <a:endParaRPr lang="en-US" b="1" spc="150" dirty="0" smtClean="0">
              <a:ln w="11430"/>
              <a:solidFill>
                <a:srgbClr val="F8F8F8"/>
              </a:solidFill>
              <a:effectLst>
                <a:outerShdw blurRad="25400" algn="tl" rotWithShape="0">
                  <a:srgbClr val="000000">
                    <a:alpha val="43000"/>
                  </a:srgbClr>
                </a:outerShdw>
              </a:effectLst>
            </a:endParaRPr>
          </a:p>
          <a:p>
            <a:pPr marL="0" indent="0">
              <a:buNone/>
            </a:pPr>
            <a:r>
              <a:rPr lang="en-US" b="1" spc="150" dirty="0" smtClean="0">
                <a:ln w="11430"/>
                <a:solidFill>
                  <a:srgbClr val="F8F8F8"/>
                </a:solidFill>
                <a:effectLst>
                  <a:outerShdw blurRad="25400" algn="tl" rotWithShape="0">
                    <a:srgbClr val="000000">
                      <a:alpha val="43000"/>
                    </a:srgbClr>
                  </a:outerShdw>
                </a:effectLst>
              </a:rPr>
              <a:t>Marian Florin-Gabriel </a:t>
            </a:r>
            <a:r>
              <a:rPr lang="en-US" b="1" spc="150" dirty="0" err="1" smtClean="0">
                <a:ln w="11430"/>
                <a:solidFill>
                  <a:srgbClr val="F8F8F8"/>
                </a:solidFill>
                <a:effectLst>
                  <a:outerShdw blurRad="25400" algn="tl" rotWithShape="0">
                    <a:srgbClr val="000000">
                      <a:alpha val="43000"/>
                    </a:srgbClr>
                  </a:outerShdw>
                </a:effectLst>
              </a:rPr>
              <a:t>coordonator</a:t>
            </a:r>
            <a:r>
              <a:rPr lang="en-US" b="1" spc="150" dirty="0" smtClean="0">
                <a:ln w="11430"/>
                <a:solidFill>
                  <a:srgbClr val="F8F8F8"/>
                </a:solidFill>
                <a:effectLst>
                  <a:outerShdw blurRad="25400" algn="tl" rotWithShape="0">
                    <a:srgbClr val="000000">
                      <a:alpha val="43000"/>
                    </a:srgbClr>
                  </a:outerShdw>
                </a:effectLst>
              </a:rPr>
              <a:t> se </a:t>
            </a:r>
            <a:r>
              <a:rPr lang="en-US" b="1" spc="150" dirty="0" err="1" smtClean="0">
                <a:ln w="11430"/>
                <a:solidFill>
                  <a:srgbClr val="F8F8F8"/>
                </a:solidFill>
                <a:effectLst>
                  <a:outerShdw blurRad="25400" algn="tl" rotWithShape="0">
                    <a:srgbClr val="000000">
                      <a:alpha val="43000"/>
                    </a:srgbClr>
                  </a:outerShdw>
                </a:effectLst>
              </a:rPr>
              <a:t>ocupa</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ca</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totul</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sa</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mearga</a:t>
            </a:r>
            <a:r>
              <a:rPr lang="en-US" b="1" spc="150" dirty="0" smtClean="0">
                <a:ln w="11430"/>
                <a:solidFill>
                  <a:srgbClr val="F8F8F8"/>
                </a:solidFill>
                <a:effectLst>
                  <a:outerShdw blurRad="25400" algn="tl" rotWithShape="0">
                    <a:srgbClr val="000000">
                      <a:alpha val="43000"/>
                    </a:srgbClr>
                  </a:outerShdw>
                </a:effectLst>
              </a:rPr>
              <a:t> bine,  </a:t>
            </a:r>
            <a:r>
              <a:rPr lang="en-US" b="1" spc="150" dirty="0" err="1" smtClean="0">
                <a:ln w="11430"/>
                <a:solidFill>
                  <a:srgbClr val="F8F8F8"/>
                </a:solidFill>
                <a:effectLst>
                  <a:outerShdw blurRad="25400" algn="tl" rotWithShape="0">
                    <a:srgbClr val="000000">
                      <a:alpha val="43000"/>
                    </a:srgbClr>
                  </a:outerShdw>
                </a:effectLst>
              </a:rPr>
              <a:t>echipa</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sa</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atinga</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obiectivele</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si</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sa</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aiba</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performanta</a:t>
            </a:r>
            <a:r>
              <a:rPr lang="en-US" b="1" spc="150" dirty="0" smtClean="0">
                <a:ln w="11430"/>
                <a:solidFill>
                  <a:srgbClr val="F8F8F8"/>
                </a:solidFill>
                <a:effectLst>
                  <a:outerShdw blurRad="25400" algn="tl" rotWithShape="0">
                    <a:srgbClr val="000000">
                      <a:alpha val="43000"/>
                    </a:srgbClr>
                  </a:outerShdw>
                </a:effectLst>
              </a:rPr>
              <a:t> maxima.</a:t>
            </a:r>
          </a:p>
          <a:p>
            <a:pPr marL="0" indent="0">
              <a:buNone/>
            </a:pPr>
            <a:endParaRPr lang="en-US" b="1" spc="150" dirty="0" smtClean="0">
              <a:ln w="11430"/>
              <a:solidFill>
                <a:srgbClr val="F8F8F8"/>
              </a:solidFill>
              <a:effectLst>
                <a:outerShdw blurRad="25400" algn="tl" rotWithShape="0">
                  <a:srgbClr val="000000">
                    <a:alpha val="43000"/>
                  </a:srgbClr>
                </a:outerShdw>
              </a:effectLst>
            </a:endParaRPr>
          </a:p>
          <a:p>
            <a:pPr marL="0" indent="0">
              <a:buNone/>
            </a:pPr>
            <a:r>
              <a:rPr lang="en-US" b="1" spc="150" dirty="0" err="1" smtClean="0">
                <a:ln w="11430"/>
                <a:solidFill>
                  <a:srgbClr val="F8F8F8"/>
                </a:solidFill>
                <a:effectLst>
                  <a:outerShdw blurRad="25400" algn="tl" rotWithShape="0">
                    <a:srgbClr val="000000">
                      <a:alpha val="43000"/>
                    </a:srgbClr>
                  </a:outerShdw>
                </a:effectLst>
              </a:rPr>
              <a:t>Popa</a:t>
            </a:r>
            <a:r>
              <a:rPr lang="en-US" b="1" spc="150" dirty="0" smtClean="0">
                <a:ln w="11430"/>
                <a:solidFill>
                  <a:srgbClr val="F8F8F8"/>
                </a:solidFill>
                <a:effectLst>
                  <a:outerShdw blurRad="25400" algn="tl" rotWithShape="0">
                    <a:srgbClr val="000000">
                      <a:alpha val="43000"/>
                    </a:srgbClr>
                  </a:outerShdw>
                </a:effectLst>
              </a:rPr>
              <a:t> </a:t>
            </a:r>
            <a:r>
              <a:rPr lang="en-US" b="1" spc="150" dirty="0" err="1">
                <a:ln w="11430"/>
                <a:solidFill>
                  <a:srgbClr val="F8F8F8"/>
                </a:solidFill>
                <a:effectLst>
                  <a:outerShdw blurRad="25400" algn="tl" rotWithShape="0">
                    <a:srgbClr val="000000">
                      <a:alpha val="43000"/>
                    </a:srgbClr>
                  </a:outerShdw>
                </a:effectLst>
              </a:rPr>
              <a:t>L</a:t>
            </a:r>
            <a:r>
              <a:rPr lang="en-US" b="1" spc="150" dirty="0" err="1" smtClean="0">
                <a:ln w="11430"/>
                <a:solidFill>
                  <a:srgbClr val="F8F8F8"/>
                </a:solidFill>
                <a:effectLst>
                  <a:outerShdw blurRad="25400" algn="tl" rotWithShape="0">
                    <a:srgbClr val="000000">
                      <a:alpha val="43000"/>
                    </a:srgbClr>
                  </a:outerShdw>
                </a:effectLst>
              </a:rPr>
              <a:t>iviu</a:t>
            </a:r>
            <a:r>
              <a:rPr lang="en-US" b="1" spc="150" dirty="0" smtClean="0">
                <a:ln w="11430"/>
                <a:solidFill>
                  <a:srgbClr val="F8F8F8"/>
                </a:solidFill>
                <a:effectLst>
                  <a:outerShdw blurRad="25400" algn="tl" rotWithShape="0">
                    <a:srgbClr val="000000">
                      <a:alpha val="43000"/>
                    </a:srgbClr>
                  </a:outerShdw>
                </a:effectLst>
              </a:rPr>
              <a:t> se </a:t>
            </a:r>
            <a:r>
              <a:rPr lang="en-US" b="1" spc="150" dirty="0" err="1" smtClean="0">
                <a:ln w="11430"/>
                <a:solidFill>
                  <a:srgbClr val="F8F8F8"/>
                </a:solidFill>
                <a:effectLst>
                  <a:outerShdw blurRad="25400" algn="tl" rotWithShape="0">
                    <a:srgbClr val="000000">
                      <a:alpha val="43000"/>
                    </a:srgbClr>
                  </a:outerShdw>
                </a:effectLst>
              </a:rPr>
              <a:t>ocupa</a:t>
            </a:r>
            <a:r>
              <a:rPr lang="en-US" b="1" spc="150" dirty="0" smtClean="0">
                <a:ln w="11430"/>
                <a:solidFill>
                  <a:srgbClr val="F8F8F8"/>
                </a:solidFill>
                <a:effectLst>
                  <a:outerShdw blurRad="25400" algn="tl" rotWithShape="0">
                    <a:srgbClr val="000000">
                      <a:alpha val="43000"/>
                    </a:srgbClr>
                  </a:outerShdw>
                </a:effectLst>
              </a:rPr>
              <a:t> de </a:t>
            </a:r>
            <a:r>
              <a:rPr lang="en-US" b="1" spc="150" dirty="0" err="1" smtClean="0">
                <a:ln w="11430"/>
                <a:solidFill>
                  <a:srgbClr val="F8F8F8"/>
                </a:solidFill>
                <a:effectLst>
                  <a:outerShdw blurRad="25400" algn="tl" rotWithShape="0">
                    <a:srgbClr val="000000">
                      <a:alpha val="43000"/>
                    </a:srgbClr>
                  </a:outerShdw>
                </a:effectLst>
              </a:rPr>
              <a:t>comunicare</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echipei</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si</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legaturile</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pe</a:t>
            </a:r>
            <a:r>
              <a:rPr lang="en-US" b="1" spc="150" dirty="0" smtClean="0">
                <a:ln w="11430"/>
                <a:solidFill>
                  <a:srgbClr val="F8F8F8"/>
                </a:solidFill>
                <a:effectLst>
                  <a:outerShdw blurRad="25400" algn="tl" rotWithShape="0">
                    <a:srgbClr val="000000">
                      <a:alpha val="43000"/>
                    </a:srgbClr>
                  </a:outerShdw>
                </a:effectLst>
              </a:rPr>
              <a:t> care le are </a:t>
            </a:r>
            <a:r>
              <a:rPr lang="en-US" b="1" spc="150" dirty="0" err="1" smtClean="0">
                <a:ln w="11430"/>
                <a:solidFill>
                  <a:srgbClr val="F8F8F8"/>
                </a:solidFill>
                <a:effectLst>
                  <a:outerShdw blurRad="25400" algn="tl" rotWithShape="0">
                    <a:srgbClr val="000000">
                      <a:alpha val="43000"/>
                    </a:srgbClr>
                  </a:outerShdw>
                </a:effectLst>
              </a:rPr>
              <a:t>acestea</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chiar</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si</a:t>
            </a:r>
            <a:r>
              <a:rPr lang="en-US" b="1" spc="150" dirty="0" smtClean="0">
                <a:ln w="11430"/>
                <a:solidFill>
                  <a:srgbClr val="F8F8F8"/>
                </a:solidFill>
                <a:effectLst>
                  <a:outerShdw blurRad="25400" algn="tl" rotWithShape="0">
                    <a:srgbClr val="000000">
                      <a:alpha val="43000"/>
                    </a:srgbClr>
                  </a:outerShdw>
                </a:effectLst>
              </a:rPr>
              <a:t> on-line.</a:t>
            </a:r>
            <a:endParaRPr lang="en-US"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083719962"/>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7696200" cy="1246909"/>
          </a:xfrm>
        </p:spPr>
        <p:txBody>
          <a:bodyPr>
            <a:normAutofit/>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Motto: </a:t>
            </a:r>
            <a:r>
              <a:rPr lang="en-US" b="1" spc="150" dirty="0" err="1" smtClean="0">
                <a:ln w="11430"/>
                <a:solidFill>
                  <a:srgbClr val="F8F8F8"/>
                </a:solidFill>
                <a:effectLst>
                  <a:outerShdw blurRad="25400" algn="tl" rotWithShape="0">
                    <a:srgbClr val="000000">
                      <a:alpha val="43000"/>
                    </a:srgbClr>
                  </a:outerShdw>
                </a:effectLst>
              </a:rPr>
              <a:t>atingerea</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mereu</a:t>
            </a:r>
            <a:r>
              <a:rPr lang="en-US" b="1" spc="150" dirty="0" smtClean="0">
                <a:ln w="11430"/>
                <a:solidFill>
                  <a:srgbClr val="F8F8F8"/>
                </a:solidFill>
                <a:effectLst>
                  <a:outerShdw blurRad="25400" algn="tl" rotWithShape="0">
                    <a:srgbClr val="000000">
                      <a:alpha val="43000"/>
                    </a:srgbClr>
                  </a:outerShdw>
                </a:effectLst>
              </a:rPr>
              <a:t> a </a:t>
            </a:r>
            <a:r>
              <a:rPr lang="en-US" b="1" spc="150" dirty="0" err="1" smtClean="0">
                <a:ln w="11430"/>
                <a:solidFill>
                  <a:srgbClr val="F8F8F8"/>
                </a:solidFill>
                <a:effectLst>
                  <a:outerShdw blurRad="25400" algn="tl" rotWithShape="0">
                    <a:srgbClr val="000000">
                      <a:alpha val="43000"/>
                    </a:srgbClr>
                  </a:outerShdw>
                </a:effectLst>
              </a:rPr>
              <a:t>obiectivelor</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propuse</a:t>
            </a:r>
            <a:r>
              <a:rPr lang="en-US" b="1" spc="150" dirty="0" smtClean="0">
                <a:ln w="11430"/>
                <a:solidFill>
                  <a:srgbClr val="F8F8F8"/>
                </a:solidFill>
                <a:effectLst>
                  <a:outerShdw blurRad="25400" algn="tl" rotWithShape="0">
                    <a:srgbClr val="000000">
                      <a:alpha val="43000"/>
                    </a:srgbClr>
                  </a:outerShdw>
                </a:effectLst>
              </a:rPr>
              <a:t>, cu </a:t>
            </a:r>
            <a:r>
              <a:rPr lang="en-US" b="1" spc="150" dirty="0" err="1" smtClean="0">
                <a:ln w="11430"/>
                <a:solidFill>
                  <a:srgbClr val="F8F8F8"/>
                </a:solidFill>
                <a:effectLst>
                  <a:outerShdw blurRad="25400" algn="tl" rotWithShape="0">
                    <a:srgbClr val="000000">
                      <a:alpha val="43000"/>
                    </a:srgbClr>
                  </a:outerShdw>
                </a:effectLst>
              </a:rPr>
              <a:t>performanta</a:t>
            </a:r>
            <a:r>
              <a:rPr lang="en-US" b="1" spc="150" dirty="0" smtClean="0">
                <a:ln w="11430"/>
                <a:solidFill>
                  <a:srgbClr val="F8F8F8"/>
                </a:solidFill>
                <a:effectLst>
                  <a:outerShdw blurRad="25400" algn="tl" rotWithShape="0">
                    <a:srgbClr val="000000">
                      <a:alpha val="43000"/>
                    </a:srgbClr>
                  </a:outerShdw>
                </a:effectLst>
              </a:rPr>
              <a:t> maxima, </a:t>
            </a:r>
            <a:r>
              <a:rPr lang="en-US" b="1" spc="150" dirty="0" err="1" smtClean="0">
                <a:ln w="11430"/>
                <a:solidFill>
                  <a:srgbClr val="F8F8F8"/>
                </a:solidFill>
                <a:effectLst>
                  <a:outerShdw blurRad="25400" algn="tl" rotWithShape="0">
                    <a:srgbClr val="000000">
                      <a:alpha val="43000"/>
                    </a:srgbClr>
                  </a:outerShdw>
                </a:effectLst>
              </a:rPr>
              <a:t>folosind</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mijloacele</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puse</a:t>
            </a:r>
            <a:r>
              <a:rPr lang="en-US" b="1" spc="150" dirty="0" smtClean="0">
                <a:ln w="11430"/>
                <a:solidFill>
                  <a:srgbClr val="F8F8F8"/>
                </a:solidFill>
                <a:effectLst>
                  <a:outerShdw blurRad="25400" algn="tl" rotWithShape="0">
                    <a:srgbClr val="000000">
                      <a:alpha val="43000"/>
                    </a:srgbClr>
                  </a:outerShdw>
                </a:effectLst>
              </a:rPr>
              <a:t> la </a:t>
            </a:r>
            <a:r>
              <a:rPr lang="en-US" b="1" spc="150" dirty="0" err="1" smtClean="0">
                <a:ln w="11430"/>
                <a:solidFill>
                  <a:srgbClr val="F8F8F8"/>
                </a:solidFill>
                <a:effectLst>
                  <a:outerShdw blurRad="25400" algn="tl" rotWithShape="0">
                    <a:srgbClr val="000000">
                      <a:alpha val="43000"/>
                    </a:srgbClr>
                  </a:outerShdw>
                </a:effectLst>
              </a:rPr>
              <a:t>dispozitie</a:t>
            </a:r>
            <a:r>
              <a:rPr lang="en-US" b="1" spc="150" dirty="0" smtClean="0">
                <a:ln w="11430"/>
                <a:solidFill>
                  <a:srgbClr val="F8F8F8"/>
                </a:solidFill>
                <a:effectLst>
                  <a:outerShdw blurRad="25400" algn="tl" rotWithShape="0">
                    <a:srgbClr val="000000">
                      <a:alpha val="43000"/>
                    </a:srgbClr>
                  </a:outerShdw>
                </a:effectLst>
              </a:rPr>
              <a:t>.</a:t>
            </a:r>
            <a:endParaRPr lang="en-US" b="1" spc="150" dirty="0">
              <a:ln w="11430"/>
              <a:solidFill>
                <a:srgbClr val="F8F8F8"/>
              </a:solidFill>
              <a:effectLst>
                <a:outerShdw blurRad="25400" algn="tl" rotWithShape="0">
                  <a:srgbClr val="000000">
                    <a:alpha val="43000"/>
                  </a:srgbClr>
                </a:outerShdw>
              </a:effectLst>
            </a:endParaRPr>
          </a:p>
        </p:txBody>
      </p:sp>
      <p:sp>
        <p:nvSpPr>
          <p:cNvPr id="4" name="Content Placeholder 2"/>
          <p:cNvSpPr txBox="1">
            <a:spLocks/>
          </p:cNvSpPr>
          <p:nvPr/>
        </p:nvSpPr>
        <p:spPr>
          <a:xfrm>
            <a:off x="6927" y="1219200"/>
            <a:ext cx="2660073" cy="5105400"/>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r>
              <a:rPr lang="en-US" dirty="0" err="1" smtClean="0"/>
              <a:t>Numele</a:t>
            </a:r>
            <a:r>
              <a:rPr lang="en-US" dirty="0" smtClean="0"/>
              <a:t> </a:t>
            </a:r>
            <a:r>
              <a:rPr lang="en-US" dirty="0" err="1" smtClean="0"/>
              <a:t>echipei</a:t>
            </a:r>
            <a:r>
              <a:rPr lang="en-US" dirty="0" smtClean="0"/>
              <a:t>:</a:t>
            </a:r>
          </a:p>
          <a:p>
            <a:pPr>
              <a:buFont typeface="Wingdings" pitchFamily="2" charset="2"/>
              <a:buChar char="§"/>
            </a:pPr>
            <a:r>
              <a:rPr lang="en-US" dirty="0" err="1" smtClean="0">
                <a:solidFill>
                  <a:srgbClr val="FFFF00"/>
                </a:solidFill>
              </a:rPr>
              <a:t>U</a:t>
            </a:r>
            <a:r>
              <a:rPr lang="en-US" dirty="0" err="1" smtClean="0"/>
              <a:t>nitatea</a:t>
            </a:r>
            <a:endParaRPr lang="en-US" dirty="0" smtClean="0"/>
          </a:p>
          <a:p>
            <a:pPr>
              <a:buFont typeface="Wingdings" pitchFamily="2" charset="2"/>
              <a:buChar char="§"/>
            </a:pPr>
            <a:r>
              <a:rPr lang="en-US" dirty="0" err="1" smtClean="0">
                <a:solidFill>
                  <a:srgbClr val="FFFF00"/>
                </a:solidFill>
              </a:rPr>
              <a:t>M</a:t>
            </a:r>
            <a:r>
              <a:rPr lang="en-US" dirty="0" err="1" smtClean="0"/>
              <a:t>obila</a:t>
            </a:r>
            <a:endParaRPr lang="en-US" dirty="0" smtClean="0"/>
          </a:p>
          <a:p>
            <a:pPr>
              <a:buFont typeface="Wingdings" pitchFamily="2" charset="2"/>
              <a:buChar char="§"/>
            </a:pPr>
            <a:r>
              <a:rPr lang="en-US" dirty="0" err="1" smtClean="0">
                <a:solidFill>
                  <a:srgbClr val="FFFF00"/>
                </a:solidFill>
              </a:rPr>
              <a:t>B</a:t>
            </a:r>
            <a:r>
              <a:rPr lang="en-US" dirty="0" err="1" smtClean="0"/>
              <a:t>ifunctionala</a:t>
            </a:r>
            <a:endParaRPr lang="en-US" dirty="0" smtClean="0"/>
          </a:p>
          <a:p>
            <a:pPr>
              <a:buFont typeface="Wingdings" pitchFamily="2" charset="2"/>
              <a:buChar char="§"/>
            </a:pPr>
            <a:r>
              <a:rPr lang="en-US" dirty="0" err="1" smtClean="0">
                <a:solidFill>
                  <a:srgbClr val="FFFF00"/>
                </a:solidFill>
              </a:rPr>
              <a:t>R</a:t>
            </a:r>
            <a:r>
              <a:rPr lang="en-US" dirty="0" err="1" smtClean="0"/>
              <a:t>eactionand</a:t>
            </a:r>
            <a:r>
              <a:rPr lang="en-US" dirty="0" smtClean="0"/>
              <a:t> </a:t>
            </a:r>
          </a:p>
          <a:p>
            <a:pPr>
              <a:buFont typeface="Wingdings" pitchFamily="2" charset="2"/>
              <a:buChar char="§"/>
            </a:pPr>
            <a:r>
              <a:rPr lang="en-US" dirty="0" smtClean="0">
                <a:solidFill>
                  <a:srgbClr val="FFFF00"/>
                </a:solidFill>
              </a:rPr>
              <a:t>E</a:t>
            </a:r>
            <a:r>
              <a:rPr lang="en-US" dirty="0" smtClean="0"/>
              <a:t>xact</a:t>
            </a:r>
          </a:p>
          <a:p>
            <a:pPr>
              <a:buFont typeface="Wingdings" pitchFamily="2" charset="2"/>
              <a:buChar char="§"/>
            </a:pPr>
            <a:r>
              <a:rPr lang="en-US" dirty="0" err="1" smtClean="0">
                <a:solidFill>
                  <a:srgbClr val="FFFF00"/>
                </a:solidFill>
              </a:rPr>
              <a:t>A</a:t>
            </a:r>
            <a:r>
              <a:rPr lang="en-US" dirty="0" err="1" smtClean="0"/>
              <a:t>tunci</a:t>
            </a:r>
            <a:r>
              <a:rPr lang="en-US" dirty="0" smtClean="0"/>
              <a:t> </a:t>
            </a:r>
          </a:p>
          <a:p>
            <a:pPr>
              <a:buFont typeface="Wingdings" pitchFamily="2" charset="2"/>
              <a:buChar char="§"/>
            </a:pPr>
            <a:r>
              <a:rPr lang="en-US" dirty="0" err="1" smtClean="0">
                <a:solidFill>
                  <a:srgbClr val="FFFF00"/>
                </a:solidFill>
              </a:rPr>
              <a:t>K</a:t>
            </a:r>
            <a:r>
              <a:rPr lang="en-US" dirty="0" err="1" smtClean="0"/>
              <a:t>and</a:t>
            </a:r>
            <a:endParaRPr lang="en-US" dirty="0" smtClean="0"/>
          </a:p>
          <a:p>
            <a:pPr>
              <a:buFont typeface="Wingdings" pitchFamily="2" charset="2"/>
              <a:buChar char="§"/>
            </a:pPr>
            <a:r>
              <a:rPr lang="en-US" dirty="0" err="1" smtClean="0">
                <a:solidFill>
                  <a:srgbClr val="FFFF00"/>
                </a:solidFill>
              </a:rPr>
              <a:t>I</a:t>
            </a:r>
            <a:r>
              <a:rPr lang="en-US" dirty="0" err="1" smtClean="0"/>
              <a:t>navitabil</a:t>
            </a:r>
            <a:endParaRPr lang="en-US" dirty="0" smtClean="0"/>
          </a:p>
          <a:p>
            <a:pPr>
              <a:buFont typeface="Wingdings" pitchFamily="2" charset="2"/>
              <a:buChar char="§"/>
            </a:pPr>
            <a:r>
              <a:rPr lang="en-US" dirty="0" err="1" smtClean="0">
                <a:solidFill>
                  <a:srgbClr val="FFFF00"/>
                </a:solidFill>
              </a:rPr>
              <a:t>N</a:t>
            </a:r>
            <a:r>
              <a:rPr lang="en-US" dirty="0" err="1" smtClean="0"/>
              <a:t>ecazurile</a:t>
            </a:r>
            <a:r>
              <a:rPr lang="en-US" dirty="0" smtClean="0"/>
              <a:t>-s</a:t>
            </a:r>
          </a:p>
          <a:p>
            <a:pPr>
              <a:buFont typeface="Wingdings" pitchFamily="2" charset="2"/>
              <a:buChar char="§"/>
            </a:pPr>
            <a:r>
              <a:rPr lang="en-US" dirty="0" smtClean="0">
                <a:solidFill>
                  <a:srgbClr val="FFFF00"/>
                </a:solidFill>
              </a:rPr>
              <a:t>G</a:t>
            </a:r>
            <a:r>
              <a:rPr lang="en-US" dirty="0" smtClean="0"/>
              <a:t>enerate </a:t>
            </a:r>
          </a:p>
          <a:p>
            <a:endParaRPr lang="en-US" dirty="0" smtClean="0"/>
          </a:p>
          <a:p>
            <a:endParaRPr lang="en-US" dirty="0"/>
          </a:p>
        </p:txBody>
      </p:sp>
      <p:sp>
        <p:nvSpPr>
          <p:cNvPr id="6" name="Rectangle 5"/>
          <p:cNvSpPr/>
          <p:nvPr/>
        </p:nvSpPr>
        <p:spPr>
          <a:xfrm>
            <a:off x="4731327" y="1219200"/>
            <a:ext cx="2111475" cy="369332"/>
          </a:xfrm>
          <a:prstGeom prst="rect">
            <a:avLst/>
          </a:prstGeom>
        </p:spPr>
        <p:txBody>
          <a:bodyPr wrap="none">
            <a:spAutoFit/>
          </a:bodyPr>
          <a:lstStyle/>
          <a:p>
            <a:r>
              <a:rPr lang="en-US" dirty="0" err="1" smtClean="0"/>
              <a:t>Membrii</a:t>
            </a:r>
            <a:r>
              <a:rPr lang="en-US" dirty="0" smtClean="0"/>
              <a:t> </a:t>
            </a:r>
            <a:r>
              <a:rPr lang="en-US" dirty="0" err="1" smtClean="0"/>
              <a:t>echipei</a:t>
            </a:r>
            <a:r>
              <a:rPr lang="en-US" dirty="0" smtClean="0"/>
              <a:t>:</a:t>
            </a:r>
            <a:endParaRPr lang="en-US" dirty="0"/>
          </a:p>
        </p:txBody>
      </p:sp>
      <p:sp>
        <p:nvSpPr>
          <p:cNvPr id="7" name="Rectangle 6"/>
          <p:cNvSpPr/>
          <p:nvPr/>
        </p:nvSpPr>
        <p:spPr>
          <a:xfrm>
            <a:off x="2667000" y="1683957"/>
            <a:ext cx="1500069" cy="2667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969551" y="1676400"/>
            <a:ext cx="1635025" cy="2667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391400" y="1676400"/>
            <a:ext cx="1524000" cy="26670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592930" y="4495800"/>
            <a:ext cx="1648208" cy="646331"/>
          </a:xfrm>
          <a:prstGeom prst="rect">
            <a:avLst/>
          </a:prstGeom>
        </p:spPr>
        <p:txBody>
          <a:bodyPr wrap="none">
            <a:spAutoFit/>
          </a:bodyPr>
          <a:lstStyle/>
          <a:p>
            <a:pPr algn="ctr"/>
            <a:r>
              <a:rPr lang="en-US" dirty="0" err="1" smtClean="0"/>
              <a:t>Starus</a:t>
            </a:r>
            <a:r>
              <a:rPr lang="en-US" dirty="0" smtClean="0"/>
              <a:t> </a:t>
            </a:r>
            <a:r>
              <a:rPr lang="en-US" dirty="0" err="1" smtClean="0"/>
              <a:t>Silviu</a:t>
            </a:r>
            <a:endParaRPr lang="en-US" dirty="0" smtClean="0"/>
          </a:p>
          <a:p>
            <a:pPr algn="ctr"/>
            <a:r>
              <a:rPr lang="en-US" dirty="0" smtClean="0"/>
              <a:t>17 </a:t>
            </a:r>
            <a:r>
              <a:rPr lang="en-US" dirty="0" err="1" smtClean="0"/>
              <a:t>ani</a:t>
            </a:r>
            <a:endParaRPr lang="en-US" dirty="0"/>
          </a:p>
        </p:txBody>
      </p:sp>
      <p:sp>
        <p:nvSpPr>
          <p:cNvPr id="11" name="Rectangle 10"/>
          <p:cNvSpPr/>
          <p:nvPr/>
        </p:nvSpPr>
        <p:spPr>
          <a:xfrm>
            <a:off x="4478052" y="4495800"/>
            <a:ext cx="2618024" cy="646331"/>
          </a:xfrm>
          <a:prstGeom prst="rect">
            <a:avLst/>
          </a:prstGeom>
        </p:spPr>
        <p:txBody>
          <a:bodyPr wrap="none">
            <a:spAutoFit/>
          </a:bodyPr>
          <a:lstStyle/>
          <a:p>
            <a:pPr algn="ctr"/>
            <a:r>
              <a:rPr lang="en-US" dirty="0" smtClean="0"/>
              <a:t>Marian Florin-Gabriel</a:t>
            </a:r>
          </a:p>
          <a:p>
            <a:pPr algn="ctr"/>
            <a:r>
              <a:rPr lang="en-US" dirty="0" smtClean="0"/>
              <a:t>17 </a:t>
            </a:r>
            <a:r>
              <a:rPr lang="en-US" dirty="0" err="1" smtClean="0"/>
              <a:t>ani</a:t>
            </a:r>
            <a:endParaRPr lang="en-US" dirty="0"/>
          </a:p>
        </p:txBody>
      </p:sp>
      <p:sp>
        <p:nvSpPr>
          <p:cNvPr id="12" name="Rectangle 11"/>
          <p:cNvSpPr/>
          <p:nvPr/>
        </p:nvSpPr>
        <p:spPr>
          <a:xfrm>
            <a:off x="7473181" y="4495800"/>
            <a:ext cx="1360437" cy="646331"/>
          </a:xfrm>
          <a:prstGeom prst="rect">
            <a:avLst/>
          </a:prstGeom>
        </p:spPr>
        <p:txBody>
          <a:bodyPr wrap="none">
            <a:spAutoFit/>
          </a:bodyPr>
          <a:lstStyle/>
          <a:p>
            <a:pPr algn="ctr"/>
            <a:r>
              <a:rPr lang="en-US" dirty="0" err="1" smtClean="0"/>
              <a:t>Popa</a:t>
            </a:r>
            <a:r>
              <a:rPr lang="en-US" dirty="0" smtClean="0"/>
              <a:t> </a:t>
            </a:r>
            <a:r>
              <a:rPr lang="en-US" dirty="0" err="1" smtClean="0"/>
              <a:t>Liviu</a:t>
            </a:r>
            <a:endParaRPr lang="en-US" dirty="0" smtClean="0"/>
          </a:p>
          <a:p>
            <a:pPr algn="ctr"/>
            <a:r>
              <a:rPr lang="en-US" dirty="0" smtClean="0"/>
              <a:t>17 </a:t>
            </a:r>
            <a:r>
              <a:rPr lang="en-US" dirty="0" err="1" smtClean="0"/>
              <a:t>ani</a:t>
            </a:r>
            <a:endParaRPr lang="en-US" dirty="0"/>
          </a:p>
        </p:txBody>
      </p:sp>
      <p:sp>
        <p:nvSpPr>
          <p:cNvPr id="13" name="Content Placeholder 2"/>
          <p:cNvSpPr txBox="1">
            <a:spLocks/>
          </p:cNvSpPr>
          <p:nvPr/>
        </p:nvSpPr>
        <p:spPr>
          <a:xfrm>
            <a:off x="-13225" y="5622427"/>
            <a:ext cx="8341066" cy="1246909"/>
          </a:xfrm>
          <a:prstGeom prst="rect">
            <a:avLst/>
          </a:prstGeom>
        </p:spPr>
        <p:txBody>
          <a:bodyPr vert="horz" lIns="91440" tIns="45720" rIns="91440" bIns="45720" rtlCol="0" anchor="ctr">
            <a:normAutofit/>
            <a:scene3d>
              <a:camera prst="orthographicFront"/>
              <a:lightRig rig="soft" dir="t">
                <a:rot lat="0" lon="0" rev="10800000"/>
              </a:lightRig>
            </a:scene3d>
            <a:sp3d>
              <a:bevelT w="27940" h="12700"/>
              <a:contourClr>
                <a:srgbClr val="DDDDDD"/>
              </a:contourClr>
            </a:sp3d>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r>
              <a:rPr lang="en-US" b="1" spc="150" dirty="0" err="1" smtClean="0">
                <a:ln w="11430"/>
                <a:solidFill>
                  <a:srgbClr val="F8F8F8"/>
                </a:solidFill>
                <a:effectLst>
                  <a:outerShdw blurRad="25400" algn="tl" rotWithShape="0">
                    <a:srgbClr val="000000">
                      <a:alpha val="43000"/>
                    </a:srgbClr>
                  </a:outerShdw>
                </a:effectLst>
              </a:rPr>
              <a:t>Echipa</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este</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mereu</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pregatita</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sa</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fac</a:t>
            </a:r>
            <a:r>
              <a:rPr lang="en-US" b="1" spc="150" dirty="0" smtClean="0">
                <a:ln w="11430"/>
                <a:solidFill>
                  <a:srgbClr val="F8F8F8"/>
                </a:solidFill>
                <a:effectLst>
                  <a:outerShdw blurRad="25400" algn="tl" rotWithShape="0">
                    <a:srgbClr val="000000">
                      <a:alpha val="43000"/>
                    </a:srgbClr>
                  </a:outerShdw>
                </a:effectLst>
              </a:rPr>
              <a:t> fata </a:t>
            </a:r>
            <a:r>
              <a:rPr lang="en-US" b="1" spc="150" dirty="0" err="1" smtClean="0">
                <a:ln w="11430"/>
                <a:solidFill>
                  <a:srgbClr val="F8F8F8"/>
                </a:solidFill>
                <a:effectLst>
                  <a:outerShdw blurRad="25400" algn="tl" rotWithShape="0">
                    <a:srgbClr val="000000">
                      <a:alpha val="43000"/>
                    </a:srgbClr>
                  </a:outerShdw>
                </a:effectLst>
              </a:rPr>
              <a:t>oricarei</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provocari</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analizand</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si</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dezbatand</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toate</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posbilitatile</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spre</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gasirea</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celei</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mai</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bune</a:t>
            </a:r>
            <a:r>
              <a:rPr lang="en-US" b="1" spc="150" dirty="0" smtClean="0">
                <a:ln w="11430"/>
                <a:solidFill>
                  <a:srgbClr val="F8F8F8"/>
                </a:solidFill>
                <a:effectLst>
                  <a:outerShdw blurRad="25400" algn="tl" rotWithShape="0">
                    <a:srgbClr val="000000">
                      <a:alpha val="43000"/>
                    </a:srgbClr>
                  </a:outerShdw>
                </a:effectLst>
              </a:rPr>
              <a:t> </a:t>
            </a:r>
            <a:r>
              <a:rPr lang="en-US" b="1" spc="150" dirty="0" err="1" smtClean="0">
                <a:ln w="11430"/>
                <a:solidFill>
                  <a:srgbClr val="F8F8F8"/>
                </a:solidFill>
                <a:effectLst>
                  <a:outerShdw blurRad="25400" algn="tl" rotWithShape="0">
                    <a:srgbClr val="000000">
                      <a:alpha val="43000"/>
                    </a:srgbClr>
                  </a:outerShdw>
                </a:effectLst>
              </a:rPr>
              <a:t>solutii</a:t>
            </a:r>
            <a:r>
              <a:rPr lang="en-US" b="1" spc="150" dirty="0" smtClean="0">
                <a:ln w="11430"/>
                <a:solidFill>
                  <a:srgbClr val="F8F8F8"/>
                </a:solidFill>
                <a:effectLst>
                  <a:outerShdw blurRad="25400" algn="tl" rotWithShape="0">
                    <a:srgbClr val="000000">
                      <a:alpha val="43000"/>
                    </a:srgbClr>
                  </a:outerShdw>
                </a:effectLst>
              </a:rPr>
              <a:t>.</a:t>
            </a:r>
            <a:endParaRPr lang="en-US"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529773134"/>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000"/>
                                        <p:tgtEl>
                                          <p:spTgt spid="7"/>
                                        </p:tgtEl>
                                      </p:cBhvr>
                                    </p:animEffect>
                                    <p:anim calcmode="lin" valueType="num">
                                      <p:cBhvr>
                                        <p:cTn id="31" dur="2000" fill="hold"/>
                                        <p:tgtEl>
                                          <p:spTgt spid="7"/>
                                        </p:tgtEl>
                                        <p:attrNameLst>
                                          <p:attrName>ppt_w</p:attrName>
                                        </p:attrNameLst>
                                      </p:cBhvr>
                                      <p:tavLst>
                                        <p:tav tm="0" fmla="#ppt_w*sin(2.5*pi*$)">
                                          <p:val>
                                            <p:fltVal val="0"/>
                                          </p:val>
                                        </p:tav>
                                        <p:tav tm="100000">
                                          <p:val>
                                            <p:fltVal val="1"/>
                                          </p:val>
                                        </p:tav>
                                      </p:tavLst>
                                    </p:anim>
                                    <p:anim calcmode="lin" valueType="num">
                                      <p:cBhvr>
                                        <p:cTn id="32" dur="2000" fill="hold"/>
                                        <p:tgtEl>
                                          <p:spTgt spid="7"/>
                                        </p:tgtEl>
                                        <p:attrNameLst>
                                          <p:attrName>ppt_h</p:attrName>
                                        </p:attrNameLst>
                                      </p:cBhvr>
                                      <p:tavLst>
                                        <p:tav tm="0">
                                          <p:val>
                                            <p:strVal val="#ppt_h"/>
                                          </p:val>
                                        </p:tav>
                                        <p:tav tm="100000">
                                          <p:val>
                                            <p:strVal val="#ppt_h"/>
                                          </p:val>
                                        </p:tav>
                                      </p:tavLst>
                                    </p:anim>
                                  </p:childTnLst>
                                </p:cTn>
                              </p:par>
                              <p:par>
                                <p:cTn id="33" presetID="45"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000"/>
                                        <p:tgtEl>
                                          <p:spTgt spid="9"/>
                                        </p:tgtEl>
                                      </p:cBhvr>
                                    </p:animEffect>
                                    <p:anim calcmode="lin" valueType="num">
                                      <p:cBhvr>
                                        <p:cTn id="36" dur="2000" fill="hold"/>
                                        <p:tgtEl>
                                          <p:spTgt spid="9"/>
                                        </p:tgtEl>
                                        <p:attrNameLst>
                                          <p:attrName>ppt_w</p:attrName>
                                        </p:attrNameLst>
                                      </p:cBhvr>
                                      <p:tavLst>
                                        <p:tav tm="0" fmla="#ppt_w*sin(2.5*pi*$)">
                                          <p:val>
                                            <p:fltVal val="0"/>
                                          </p:val>
                                        </p:tav>
                                        <p:tav tm="100000">
                                          <p:val>
                                            <p:fltVal val="1"/>
                                          </p:val>
                                        </p:tav>
                                      </p:tavLst>
                                    </p:anim>
                                    <p:anim calcmode="lin" valueType="num">
                                      <p:cBhvr>
                                        <p:cTn id="37" dur="2000" fill="hold"/>
                                        <p:tgtEl>
                                          <p:spTgt spid="9"/>
                                        </p:tgtEl>
                                        <p:attrNameLst>
                                          <p:attrName>ppt_h</p:attrName>
                                        </p:attrNameLst>
                                      </p:cBhvr>
                                      <p:tavLst>
                                        <p:tav tm="0">
                                          <p:val>
                                            <p:strVal val="#ppt_h"/>
                                          </p:val>
                                        </p:tav>
                                        <p:tav tm="100000">
                                          <p:val>
                                            <p:strVal val="#ppt_h"/>
                                          </p:val>
                                        </p:tav>
                                      </p:tavLst>
                                    </p:anim>
                                  </p:childTnLst>
                                </p:cTn>
                              </p:par>
                              <p:par>
                                <p:cTn id="38" presetID="53" presetClass="entr" presetSubtype="16" fill="hold" grpId="0" nodeType="withEffect">
                                  <p:stCondLst>
                                    <p:cond delay="250"/>
                                  </p:stCondLst>
                                  <p:childTnLst>
                                    <p:set>
                                      <p:cBhvr>
                                        <p:cTn id="39" dur="1" fill="hold">
                                          <p:stCondLst>
                                            <p:cond delay="0"/>
                                          </p:stCondLst>
                                        </p:cTn>
                                        <p:tgtEl>
                                          <p:spTgt spid="8"/>
                                        </p:tgtEl>
                                        <p:attrNameLst>
                                          <p:attrName>style.visibility</p:attrName>
                                        </p:attrNameLst>
                                      </p:cBhvr>
                                      <p:to>
                                        <p:strVal val="visible"/>
                                      </p:to>
                                    </p:set>
                                    <p:anim calcmode="lin" valueType="num">
                                      <p:cBhvr>
                                        <p:cTn id="40" dur="1250" fill="hold"/>
                                        <p:tgtEl>
                                          <p:spTgt spid="8"/>
                                        </p:tgtEl>
                                        <p:attrNameLst>
                                          <p:attrName>ppt_w</p:attrName>
                                        </p:attrNameLst>
                                      </p:cBhvr>
                                      <p:tavLst>
                                        <p:tav tm="0">
                                          <p:val>
                                            <p:fltVal val="0"/>
                                          </p:val>
                                        </p:tav>
                                        <p:tav tm="100000">
                                          <p:val>
                                            <p:strVal val="#ppt_w"/>
                                          </p:val>
                                        </p:tav>
                                      </p:tavLst>
                                    </p:anim>
                                    <p:anim calcmode="lin" valueType="num">
                                      <p:cBhvr>
                                        <p:cTn id="41" dur="1250" fill="hold"/>
                                        <p:tgtEl>
                                          <p:spTgt spid="8"/>
                                        </p:tgtEl>
                                        <p:attrNameLst>
                                          <p:attrName>ppt_h</p:attrName>
                                        </p:attrNameLst>
                                      </p:cBhvr>
                                      <p:tavLst>
                                        <p:tav tm="0">
                                          <p:val>
                                            <p:fltVal val="0"/>
                                          </p:val>
                                        </p:tav>
                                        <p:tav tm="100000">
                                          <p:val>
                                            <p:strVal val="#ppt_h"/>
                                          </p:val>
                                        </p:tav>
                                      </p:tavLst>
                                    </p:anim>
                                    <p:animEffect transition="in" filter="fade">
                                      <p:cBhvr>
                                        <p:cTn id="42" dur="1250"/>
                                        <p:tgtEl>
                                          <p:spTgt spid="8"/>
                                        </p:tgtEl>
                                      </p:cBhvr>
                                    </p:animEffect>
                                  </p:childTnLst>
                                </p:cTn>
                              </p:par>
                              <p:par>
                                <p:cTn id="43" presetID="42" presetClass="entr" presetSubtype="0" fill="hold" grpId="0" nodeType="withEffect">
                                  <p:stCondLst>
                                    <p:cond delay="25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70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25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par>
                                <p:cTn id="58" presetID="31" presetClass="entr" presetSubtype="0" fill="hold" grpId="0" nodeType="withEffect">
                                  <p:stCondLst>
                                    <p:cond delay="250"/>
                                  </p:stCondLst>
                                  <p:childTnLst>
                                    <p:set>
                                      <p:cBhvr>
                                        <p:cTn id="59" dur="1" fill="hold">
                                          <p:stCondLst>
                                            <p:cond delay="0"/>
                                          </p:stCondLst>
                                        </p:cTn>
                                        <p:tgtEl>
                                          <p:spTgt spid="6"/>
                                        </p:tgtEl>
                                        <p:attrNameLst>
                                          <p:attrName>style.visibility</p:attrName>
                                        </p:attrNameLst>
                                      </p:cBhvr>
                                      <p:to>
                                        <p:strVal val="visible"/>
                                      </p:to>
                                    </p:set>
                                    <p:anim calcmode="lin" valueType="num">
                                      <p:cBhvr>
                                        <p:cTn id="60" dur="750" fill="hold"/>
                                        <p:tgtEl>
                                          <p:spTgt spid="6"/>
                                        </p:tgtEl>
                                        <p:attrNameLst>
                                          <p:attrName>ppt_w</p:attrName>
                                        </p:attrNameLst>
                                      </p:cBhvr>
                                      <p:tavLst>
                                        <p:tav tm="0">
                                          <p:val>
                                            <p:fltVal val="0"/>
                                          </p:val>
                                        </p:tav>
                                        <p:tav tm="100000">
                                          <p:val>
                                            <p:strVal val="#ppt_w"/>
                                          </p:val>
                                        </p:tav>
                                      </p:tavLst>
                                    </p:anim>
                                    <p:anim calcmode="lin" valueType="num">
                                      <p:cBhvr>
                                        <p:cTn id="61" dur="750" fill="hold"/>
                                        <p:tgtEl>
                                          <p:spTgt spid="6"/>
                                        </p:tgtEl>
                                        <p:attrNameLst>
                                          <p:attrName>ppt_h</p:attrName>
                                        </p:attrNameLst>
                                      </p:cBhvr>
                                      <p:tavLst>
                                        <p:tav tm="0">
                                          <p:val>
                                            <p:fltVal val="0"/>
                                          </p:val>
                                        </p:tav>
                                        <p:tav tm="100000">
                                          <p:val>
                                            <p:strVal val="#ppt_h"/>
                                          </p:val>
                                        </p:tav>
                                      </p:tavLst>
                                    </p:anim>
                                    <p:anim calcmode="lin" valueType="num">
                                      <p:cBhvr>
                                        <p:cTn id="62" dur="750" fill="hold"/>
                                        <p:tgtEl>
                                          <p:spTgt spid="6"/>
                                        </p:tgtEl>
                                        <p:attrNameLst>
                                          <p:attrName>style.rotation</p:attrName>
                                        </p:attrNameLst>
                                      </p:cBhvr>
                                      <p:tavLst>
                                        <p:tav tm="0">
                                          <p:val>
                                            <p:fltVal val="90"/>
                                          </p:val>
                                        </p:tav>
                                        <p:tav tm="100000">
                                          <p:val>
                                            <p:fltVal val="0"/>
                                          </p:val>
                                        </p:tav>
                                      </p:tavLst>
                                    </p:anim>
                                    <p:animEffect transition="in" filter="fade">
                                      <p:cBhvr>
                                        <p:cTn id="63" dur="75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3">
                                            <p:txEl>
                                              <p:pRg st="0" end="0"/>
                                            </p:txEl>
                                          </p:spTgt>
                                        </p:tgtEl>
                                        <p:attrNameLst>
                                          <p:attrName>style.visibility</p:attrName>
                                        </p:attrNameLst>
                                      </p:cBhvr>
                                      <p:to>
                                        <p:strVal val="visible"/>
                                      </p:to>
                                    </p:set>
                                    <p:anim calcmode="lin" valueType="num">
                                      <p:cBhvr additive="base">
                                        <p:cTn id="68"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animBg="1"/>
      <p:bldP spid="9" grpId="0" animBg="1"/>
      <p:bldP spid="10" grpId="0"/>
      <p:bldP spid="11" grpId="0"/>
      <p:bldP spid="12" grpId="0"/>
    </p:bld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TM02455519[[fn=Winter]]</Template>
  <TotalTime>170</TotalTime>
  <Words>523</Words>
  <Application>Microsoft Office PowerPoint</Application>
  <PresentationFormat>On-screen Show (4:3)</PresentationFormat>
  <Paragraphs>62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Winter</vt:lpstr>
      <vt:lpstr>JUDETUL TULCEA</vt:lpstr>
      <vt:lpstr>PowerPoint Presentation</vt:lpstr>
      <vt:lpstr>ORASUL TULCEA</vt:lpstr>
      <vt:lpstr>PowerPoint Presentation</vt:lpstr>
      <vt:lpstr>PowerPoint Presentation</vt:lpstr>
      <vt:lpstr>COLEGIUL ECONOMIC</vt:lpstr>
      <vt:lpstr>PowerPoint Presentation</vt:lpstr>
      <vt:lpstr>ECHIPA UMBREAKING</vt:lpstr>
      <vt:lpstr>PowerPoint Presentation</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JUDETUL TULCEA</dc:title>
  <dc:creator>MARIAN FLO - GABRIEL</dc:creator>
  <cp:lastModifiedBy>MARIAN FLO - GABRIEL</cp:lastModifiedBy>
  <cp:revision>19</cp:revision>
  <dcterms:created xsi:type="dcterms:W3CDTF">2015-12-15T12:07:28Z</dcterms:created>
  <dcterms:modified xsi:type="dcterms:W3CDTF">2015-12-15T14:58:30Z</dcterms:modified>
</cp:coreProperties>
</file>